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143500" cx="9144000"/>
  <p:notesSz cx="6858000" cy="9144000"/>
  <p:embeddedFontLst>
    <p:embeddedFont>
      <p:font typeface="Merriweather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6B444FD-9E49-43CB-AAA3-5F489713A355}">
  <a:tblStyle styleId="{76B444FD-9E49-43CB-AAA3-5F489713A3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Merriweather-bold.fntdata"/><Relationship Id="rId61" Type="http://schemas.openxmlformats.org/officeDocument/2006/relationships/font" Target="fonts/Merriweather-regular.fntdata"/><Relationship Id="rId20" Type="http://schemas.openxmlformats.org/officeDocument/2006/relationships/slide" Target="slides/slide14.xml"/><Relationship Id="rId64" Type="http://schemas.openxmlformats.org/officeDocument/2006/relationships/font" Target="fonts/Merriweather-boldItalic.fntdata"/><Relationship Id="rId63" Type="http://schemas.openxmlformats.org/officeDocument/2006/relationships/font" Target="fonts/Merriweather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ata.world/associatedpress/johns-hopkins-coronavirus-case-tracker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dc.gov/dhdsp/maps/sd_insurance.htm" TargetMode="External"/><Relationship Id="rId3" Type="http://schemas.openxmlformats.org/officeDocument/2006/relationships/hyperlink" Target="https://www.cdc.gov/dhdsp/maps/sd_high_school.htm" TargetMode="External"/><Relationship Id="rId4" Type="http://schemas.openxmlformats.org/officeDocument/2006/relationships/hyperlink" Target="https://www.cdc.gov/dhdsp/maps/sd_unemployment.htm" TargetMode="External"/><Relationship Id="rId5" Type="http://schemas.openxmlformats.org/officeDocument/2006/relationships/hyperlink" Target="https://www.cdc.gov/dhdsp/maps/sd_poverty.htm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ea.gov/data/income-saving/personal-income-county-metro-and-other-areas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ata.ers.usda.gov/reports.aspx?ID=17828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ndexmundi.com/facts/united-states/quick-facts/all-states/percent-of-population-65-and-over#table" TargetMode="External"/><Relationship Id="rId3" Type="http://schemas.openxmlformats.org/officeDocument/2006/relationships/hyperlink" Target="https://www.indexmundi.com/facts/united-states/quick-facts/all-states/homeownership-rate" TargetMode="External"/><Relationship Id="rId4" Type="http://schemas.openxmlformats.org/officeDocument/2006/relationships/hyperlink" Target="https://www.indexmundi.com/facts/united-states/quick-facts/all-states/female-population-percentage#table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hd.com/state_statistics.html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ilamstein.com/open-source/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sj.com/articles/the-failed-experiment-of-covid-lockdowns-11599000890" TargetMode="External"/><Relationship Id="rId3" Type="http://schemas.openxmlformats.org/officeDocument/2006/relationships/hyperlink" Target="https://www.kemlaw.com/2020/07/14/covid-19-and-multi-state-businesses-how-to-manage-varying-closure-rules-and-infection-rates/" TargetMode="External"/><Relationship Id="rId4" Type="http://schemas.openxmlformats.org/officeDocument/2006/relationships/hyperlink" Target="https://www.princeton.edu/news/2020/03/09/president-eisgruber-updates-university-next-steps-regarding-covid-19-ensure-health" TargetMode="External"/><Relationship Id="rId5" Type="http://schemas.openxmlformats.org/officeDocument/2006/relationships/hyperlink" Target="https://www.eweek.com/enterprise-apps/zoom-unveils-slew-of-new-features-at-zoomtopia-2020" TargetMode="External"/><Relationship Id="rId6" Type="http://schemas.openxmlformats.org/officeDocument/2006/relationships/hyperlink" Target="https://www.cdc.gov/mmwr/volumes/69/wr/mm6924e2.htm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ff.org/racial-equity-and-health-policy/issue-brief/beyond-health-care-the-role-of-social-determinants-in-promoting-health-and-health-equity/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dc.gov/dhdsp/maps/sd_insurance.htm" TargetMode="External"/><Relationship Id="rId3" Type="http://schemas.openxmlformats.org/officeDocument/2006/relationships/hyperlink" Target="https://www.cdc.gov/dhdsp/maps/sd_high_school.htm" TargetMode="External"/><Relationship Id="rId4" Type="http://schemas.openxmlformats.org/officeDocument/2006/relationships/hyperlink" Target="https://www.cdc.gov/dhdsp/maps/sd_unemployment.htm" TargetMode="External"/><Relationship Id="rId5" Type="http://schemas.openxmlformats.org/officeDocument/2006/relationships/hyperlink" Target="https://www.cdc.gov/dhdsp/maps/sd_poverty.htm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ae9ef109e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ae9ef109e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e9ef109e3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ae9ef109e3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/>
              </a:rPr>
              <a:t>https://data.world/associatedpress/johns-hopkins-coronavirus-case-tracker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e9ef109e3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e9ef109e3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/>
              </a:rPr>
              <a:t>https://www.cdc.gov/dhdsp/maps/sd_insurance.htm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https://www.cdc.gov/dhdsp/maps/sd_high_school.htm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https://www.cdc.gov/dhdsp/maps/sd_unemployment.htm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https://www.cdc.gov/dhdsp/maps/sd_poverty.htm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e9ef109e3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ae9ef109e3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/>
              </a:rPr>
              <a:t>https://www.bea.gov/data/income-saving/personal-income-county-metro-and-other-areas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ae9ef109e3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ae9ef109e3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/>
              </a:rPr>
              <a:t>https://data.ers.usda.gov/reports.aspx?ID=17828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e9ef109e3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e9ef109e3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/>
              </a:rPr>
              <a:t>https://www.indexmundi.com/facts/united-states/quick-facts/all-states/percent-of-population-65-and-over#table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https://www.indexmundi.com/facts/united-states/quick-facts/all-states/homeownership-rate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https://www.indexmundi.com/facts/united-states/quick-facts/all-states/female-population-percentage#table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ae9ef109e3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ae9ef109e3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/>
              </a:rPr>
              <a:t>https://www.ahd.com/state_statistics.html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ae9ef109e3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ae9ef109e3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f0038ae3a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f0038ae3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ae9ef109e3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ae9ef109e3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1fc5e6a9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1fc5e6a9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e9ef109e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ae9ef109e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e9ef109e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ae9ef109e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ae9ef109e3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ae9ef109e3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</a:t>
            </a:r>
            <a:r>
              <a:rPr lang="en" sz="1200" u="sng">
                <a:solidFill>
                  <a:srgbClr val="FFAE3E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https://arilamstein.com/open-source/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e9ef109e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ae9ef109e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e9ef109e3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e9ef109e3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ae9ef109e3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ae9ef109e3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e9ef109e3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e9ef109e3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e9ef109e3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e9ef109e3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e9ef109e3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e9ef109e3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e9ef109e3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ae9ef109e3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d416e38a4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d416e38a4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ae9ef109e3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ae9ef109e3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ae9ef109e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ae9ef109e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ae9ef109e3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ae9ef109e3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ae9ef109e3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ae9ef109e3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ae9ef109e3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ae9ef109e3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ae9ef109e3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ae9ef109e3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ae9ef109e3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ae9ef109e3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ae9ef109e3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ae9ef109e3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ae9ef109e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ae9ef109e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ae9ef109e3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ae9ef109e3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d36ec09e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d36ec09e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WSJ Source: </a:t>
            </a:r>
            <a:r>
              <a:rPr lang="en" sz="1200" u="sng">
                <a:solidFill>
                  <a:srgbClr val="FFAE3E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https://www.wsj.com/articles/the-failed-experiment-of-covid-lockdowns-11599000890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KEM Law: </a:t>
            </a:r>
            <a:r>
              <a:rPr lang="en" sz="1200" u="sng">
                <a:solidFill>
                  <a:srgbClr val="FFAE3E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https://www.kemlaw.com/2020/07/14/covid-19-and-multi-state-businesses-how-to-manage-varying-closure-rules-and-infection-rates/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Princeton: </a:t>
            </a:r>
            <a:r>
              <a:rPr lang="en" sz="1200" u="sng">
                <a:solidFill>
                  <a:srgbClr val="FFAE3E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https://www.princeton.edu/news/2020/03/09/president-eisgruber-updates-university-next-steps-regarding-covid-19-ensure-health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Zoom: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https://www.eweek.com/enterprise-apps/zoom-unveils-slew-of-new-features-at-zoomtopia-2020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CDC Source: </a:t>
            </a:r>
            <a:r>
              <a:rPr lang="en" sz="1200" u="sng">
                <a:solidFill>
                  <a:srgbClr val="FFAE3E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https://www.cdc.gov/mmwr/volumes/69/wr/mm6924e2.htm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ae9ef109e3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ae9ef109e3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ae9ef109e3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ae9ef109e3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ae9ef109e3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ae9ef109e3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af0038ae3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af0038ae3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ae9ef109e3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ae9ef109e3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af0038ae3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af0038ae3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ae9ef109e3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ae9ef109e3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ae9ef109e3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ae9ef109e3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ae9ef109e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ae9ef109e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ae9ef109e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ae9ef109e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e9ef109e3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e9ef109e3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/>
              </a:rPr>
              <a:t>https://www.kff.org/racial-equity-and-health-policy/issue-brief/beyond-health-care-the-role-of-social-determinants-in-promoting-health-and-health-equity/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9d36ec09e7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9d36ec09e7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9d36ec09e7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9d36ec09e7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af0038ae3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af0038ae3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9d416e38a4_1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9d416e38a4_1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9054c9376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9054c9376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e9ef109e3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e9ef109e3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</a:t>
            </a:r>
            <a:r>
              <a:rPr lang="en" sz="1200" u="sng">
                <a:solidFill>
                  <a:srgbClr val="FFAE3E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https://www.cdc.gov/dhdsp/maps/sd_insurance.htm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</a:t>
            </a:r>
            <a:r>
              <a:rPr lang="en" sz="1200" u="sng">
                <a:solidFill>
                  <a:srgbClr val="FFAE3E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https://www.cdc.gov/dhdsp/maps/sd_high_school.htm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</a:t>
            </a:r>
            <a:r>
              <a:rPr lang="en" sz="1200" u="sng">
                <a:solidFill>
                  <a:srgbClr val="FFAE3E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https://www.cdc.gov/dhdsp/maps/sd_unemployment.htm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</a:t>
            </a:r>
            <a:r>
              <a:rPr lang="en" sz="1200" u="sng">
                <a:solidFill>
                  <a:srgbClr val="FFAE3E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https://www.cdc.gov/dhdsp/maps/sd_poverty.htm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e9ef109e3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e9ef109e3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e9ef109e3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e9ef109e3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e9ef109e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ae9ef109e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3182138"/>
            <a:ext cx="6726062" cy="206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4" name="Google Shape;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3787" y="3182884"/>
            <a:ext cx="2307831" cy="20770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0" y="1942558"/>
            <a:ext cx="6726000" cy="1245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833786" y="1942558"/>
            <a:ext cx="2307900" cy="124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510242" y="2050282"/>
            <a:ext cx="61080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Trebuchet MS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510242" y="3295529"/>
            <a:ext cx="6108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5663236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510241" y="4452141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6941510" y="2062753"/>
            <a:ext cx="8790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04" name="Google Shape;10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4446471"/>
            <a:ext cx="7828360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05" name="Google Shape;10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69" y="4447216"/>
            <a:ext cx="1202248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1"/>
          <p:cNvSpPr/>
          <p:nvPr/>
        </p:nvSpPr>
        <p:spPr>
          <a:xfrm>
            <a:off x="0" y="3425991"/>
            <a:ext cx="7828500" cy="102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1"/>
          <p:cNvSpPr/>
          <p:nvPr/>
        </p:nvSpPr>
        <p:spPr>
          <a:xfrm>
            <a:off x="7939371" y="3425991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1"/>
          <p:cNvSpPr txBox="1"/>
          <p:nvPr>
            <p:ph type="title"/>
          </p:nvPr>
        </p:nvSpPr>
        <p:spPr>
          <a:xfrm>
            <a:off x="510242" y="3533712"/>
            <a:ext cx="7210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1"/>
          <p:cNvSpPr/>
          <p:nvPr>
            <p:ph idx="2" type="pic"/>
          </p:nvPr>
        </p:nvSpPr>
        <p:spPr>
          <a:xfrm>
            <a:off x="510242" y="457198"/>
            <a:ext cx="7210500" cy="2692200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78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1" type="body"/>
          </p:nvPr>
        </p:nvSpPr>
        <p:spPr>
          <a:xfrm>
            <a:off x="510239" y="3877187"/>
            <a:ext cx="7210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1" name="Google Shape;111;p11"/>
          <p:cNvSpPr txBox="1"/>
          <p:nvPr>
            <p:ph idx="10" type="dt"/>
          </p:nvPr>
        </p:nvSpPr>
        <p:spPr>
          <a:xfrm>
            <a:off x="5663236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11"/>
          <p:cNvSpPr txBox="1"/>
          <p:nvPr>
            <p:ph idx="11" type="ftr"/>
          </p:nvPr>
        </p:nvSpPr>
        <p:spPr>
          <a:xfrm>
            <a:off x="510241" y="4452141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11"/>
          <p:cNvSpPr txBox="1"/>
          <p:nvPr>
            <p:ph idx="12" type="sldNum"/>
          </p:nvPr>
        </p:nvSpPr>
        <p:spPr>
          <a:xfrm>
            <a:off x="8047091" y="3533482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15" name="Google Shape;11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4446471"/>
            <a:ext cx="7828360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16" name="Google Shape;11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69" y="4447216"/>
            <a:ext cx="1202248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2"/>
          <p:cNvSpPr/>
          <p:nvPr/>
        </p:nvSpPr>
        <p:spPr>
          <a:xfrm>
            <a:off x="0" y="3425991"/>
            <a:ext cx="7828500" cy="102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2"/>
          <p:cNvSpPr/>
          <p:nvPr/>
        </p:nvSpPr>
        <p:spPr>
          <a:xfrm>
            <a:off x="7939371" y="3425991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2"/>
          <p:cNvSpPr txBox="1"/>
          <p:nvPr>
            <p:ph type="title"/>
          </p:nvPr>
        </p:nvSpPr>
        <p:spPr>
          <a:xfrm>
            <a:off x="510242" y="457198"/>
            <a:ext cx="7210500" cy="26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12"/>
          <p:cNvSpPr txBox="1"/>
          <p:nvPr>
            <p:ph idx="1" type="body"/>
          </p:nvPr>
        </p:nvSpPr>
        <p:spPr>
          <a:xfrm>
            <a:off x="510242" y="3533711"/>
            <a:ext cx="7210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1" name="Google Shape;121;p12"/>
          <p:cNvSpPr txBox="1"/>
          <p:nvPr>
            <p:ph idx="10" type="dt"/>
          </p:nvPr>
        </p:nvSpPr>
        <p:spPr>
          <a:xfrm>
            <a:off x="5663236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12"/>
          <p:cNvSpPr txBox="1"/>
          <p:nvPr>
            <p:ph idx="11" type="ftr"/>
          </p:nvPr>
        </p:nvSpPr>
        <p:spPr>
          <a:xfrm>
            <a:off x="510241" y="4452141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047091" y="3533711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25" name="Google Shape;12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4446471"/>
            <a:ext cx="7828360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26" name="Google Shape;12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69" y="4447216"/>
            <a:ext cx="1202248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3"/>
          <p:cNvSpPr/>
          <p:nvPr/>
        </p:nvSpPr>
        <p:spPr>
          <a:xfrm>
            <a:off x="0" y="3425991"/>
            <a:ext cx="7828500" cy="102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3"/>
          <p:cNvSpPr/>
          <p:nvPr/>
        </p:nvSpPr>
        <p:spPr>
          <a:xfrm>
            <a:off x="7939371" y="3425991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3"/>
          <p:cNvSpPr txBox="1"/>
          <p:nvPr>
            <p:ph type="title"/>
          </p:nvPr>
        </p:nvSpPr>
        <p:spPr>
          <a:xfrm>
            <a:off x="845892" y="457198"/>
            <a:ext cx="6539100" cy="22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13"/>
          <p:cNvSpPr txBox="1"/>
          <p:nvPr>
            <p:ph idx="1" type="body"/>
          </p:nvPr>
        </p:nvSpPr>
        <p:spPr>
          <a:xfrm>
            <a:off x="1051716" y="2740034"/>
            <a:ext cx="6117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31" name="Google Shape;131;p13"/>
          <p:cNvSpPr txBox="1"/>
          <p:nvPr>
            <p:ph idx="2" type="body"/>
          </p:nvPr>
        </p:nvSpPr>
        <p:spPr>
          <a:xfrm>
            <a:off x="510242" y="3533711"/>
            <a:ext cx="7210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32" name="Google Shape;132;p13"/>
          <p:cNvSpPr txBox="1"/>
          <p:nvPr>
            <p:ph idx="10" type="dt"/>
          </p:nvPr>
        </p:nvSpPr>
        <p:spPr>
          <a:xfrm>
            <a:off x="5663236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11" type="ftr"/>
          </p:nvPr>
        </p:nvSpPr>
        <p:spPr>
          <a:xfrm>
            <a:off x="510241" y="4452141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047091" y="3532444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3"/>
          <p:cNvSpPr txBox="1"/>
          <p:nvPr/>
        </p:nvSpPr>
        <p:spPr>
          <a:xfrm>
            <a:off x="437679" y="561087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</a:pPr>
            <a:r>
              <a:rPr b="0" i="0" lang="en" sz="5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“</a:t>
            </a:r>
            <a:endParaRPr sz="1100"/>
          </a:p>
        </p:txBody>
      </p:sp>
      <p:sp>
        <p:nvSpPr>
          <p:cNvPr id="136" name="Google Shape;136;p13"/>
          <p:cNvSpPr txBox="1"/>
          <p:nvPr/>
        </p:nvSpPr>
        <p:spPr>
          <a:xfrm>
            <a:off x="7247107" y="2275143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</a:pPr>
            <a:r>
              <a:rPr b="0" i="0" lang="en" sz="5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38" name="Google Shape;13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4446471"/>
            <a:ext cx="7828360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39" name="Google Shape;13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69" y="4447216"/>
            <a:ext cx="1202248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4"/>
          <p:cNvSpPr/>
          <p:nvPr/>
        </p:nvSpPr>
        <p:spPr>
          <a:xfrm>
            <a:off x="0" y="3425991"/>
            <a:ext cx="7828500" cy="102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7939371" y="3425991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4"/>
          <p:cNvSpPr txBox="1"/>
          <p:nvPr>
            <p:ph type="title"/>
          </p:nvPr>
        </p:nvSpPr>
        <p:spPr>
          <a:xfrm>
            <a:off x="510239" y="3533711"/>
            <a:ext cx="72105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510240" y="3975112"/>
            <a:ext cx="72105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4" name="Google Shape;144;p14"/>
          <p:cNvSpPr txBox="1"/>
          <p:nvPr>
            <p:ph idx="10" type="dt"/>
          </p:nvPr>
        </p:nvSpPr>
        <p:spPr>
          <a:xfrm>
            <a:off x="5663236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14"/>
          <p:cNvSpPr txBox="1"/>
          <p:nvPr>
            <p:ph idx="11" type="ftr"/>
          </p:nvPr>
        </p:nvSpPr>
        <p:spPr>
          <a:xfrm>
            <a:off x="510241" y="4452141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14"/>
          <p:cNvSpPr txBox="1"/>
          <p:nvPr>
            <p:ph idx="12" type="sldNum"/>
          </p:nvPr>
        </p:nvSpPr>
        <p:spPr>
          <a:xfrm>
            <a:off x="8047091" y="3532444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48" name="Google Shape;14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477680"/>
            <a:ext cx="7828360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49" name="Google Shape;14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69" y="1478425"/>
            <a:ext cx="1202248" cy="10820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/>
          <p:nvPr/>
        </p:nvSpPr>
        <p:spPr>
          <a:xfrm>
            <a:off x="0" y="457200"/>
            <a:ext cx="7828500" cy="102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7939371" y="457200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"/>
          <p:cNvSpPr txBox="1"/>
          <p:nvPr>
            <p:ph type="title"/>
          </p:nvPr>
        </p:nvSpPr>
        <p:spPr>
          <a:xfrm>
            <a:off x="501917" y="564921"/>
            <a:ext cx="72186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15"/>
          <p:cNvSpPr txBox="1"/>
          <p:nvPr>
            <p:ph idx="1" type="body"/>
          </p:nvPr>
        </p:nvSpPr>
        <p:spPr>
          <a:xfrm>
            <a:off x="495709" y="1752655"/>
            <a:ext cx="2302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4" name="Google Shape;154;p15"/>
          <p:cNvSpPr txBox="1"/>
          <p:nvPr>
            <p:ph idx="2" type="body"/>
          </p:nvPr>
        </p:nvSpPr>
        <p:spPr>
          <a:xfrm>
            <a:off x="510242" y="2267005"/>
            <a:ext cx="2287200" cy="21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55" name="Google Shape;155;p15"/>
          <p:cNvSpPr txBox="1"/>
          <p:nvPr>
            <p:ph idx="3" type="body"/>
          </p:nvPr>
        </p:nvSpPr>
        <p:spPr>
          <a:xfrm>
            <a:off x="2967019" y="1752655"/>
            <a:ext cx="22974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6" name="Google Shape;156;p15"/>
          <p:cNvSpPr txBox="1"/>
          <p:nvPr>
            <p:ph idx="4" type="body"/>
          </p:nvPr>
        </p:nvSpPr>
        <p:spPr>
          <a:xfrm>
            <a:off x="2959102" y="2267005"/>
            <a:ext cx="2297400" cy="21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57" name="Google Shape;157;p15"/>
          <p:cNvSpPr txBox="1"/>
          <p:nvPr>
            <p:ph idx="5" type="body"/>
          </p:nvPr>
        </p:nvSpPr>
        <p:spPr>
          <a:xfrm>
            <a:off x="5418117" y="1752655"/>
            <a:ext cx="2302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8" name="Google Shape;158;p15"/>
          <p:cNvSpPr txBox="1"/>
          <p:nvPr>
            <p:ph idx="6" type="body"/>
          </p:nvPr>
        </p:nvSpPr>
        <p:spPr>
          <a:xfrm>
            <a:off x="5418117" y="2267005"/>
            <a:ext cx="2302500" cy="21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59" name="Google Shape;159;p15"/>
          <p:cNvSpPr txBox="1"/>
          <p:nvPr>
            <p:ph idx="10" type="dt"/>
          </p:nvPr>
        </p:nvSpPr>
        <p:spPr>
          <a:xfrm>
            <a:off x="5663236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" name="Google Shape;160;p15"/>
          <p:cNvSpPr txBox="1"/>
          <p:nvPr>
            <p:ph idx="11" type="ftr"/>
          </p:nvPr>
        </p:nvSpPr>
        <p:spPr>
          <a:xfrm>
            <a:off x="510241" y="4452141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15"/>
          <p:cNvSpPr txBox="1"/>
          <p:nvPr>
            <p:ph idx="12" type="sldNum"/>
          </p:nvPr>
        </p:nvSpPr>
        <p:spPr>
          <a:xfrm>
            <a:off x="8047091" y="564920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63" name="Google Shape;16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477680"/>
            <a:ext cx="7828360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64" name="Google Shape;16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69" y="1478425"/>
            <a:ext cx="1202248" cy="10820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6"/>
          <p:cNvSpPr/>
          <p:nvPr/>
        </p:nvSpPr>
        <p:spPr>
          <a:xfrm>
            <a:off x="0" y="457200"/>
            <a:ext cx="7828500" cy="102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6"/>
          <p:cNvSpPr/>
          <p:nvPr/>
        </p:nvSpPr>
        <p:spPr>
          <a:xfrm>
            <a:off x="7939371" y="457200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6"/>
          <p:cNvSpPr txBox="1"/>
          <p:nvPr>
            <p:ph type="title"/>
          </p:nvPr>
        </p:nvSpPr>
        <p:spPr>
          <a:xfrm>
            <a:off x="510242" y="564921"/>
            <a:ext cx="7210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16"/>
          <p:cNvSpPr txBox="1"/>
          <p:nvPr>
            <p:ph idx="1" type="body"/>
          </p:nvPr>
        </p:nvSpPr>
        <p:spPr>
          <a:xfrm>
            <a:off x="510239" y="3223127"/>
            <a:ext cx="22872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9" name="Google Shape;169;p16"/>
          <p:cNvSpPr/>
          <p:nvPr>
            <p:ph idx="2" type="pic"/>
          </p:nvPr>
        </p:nvSpPr>
        <p:spPr>
          <a:xfrm>
            <a:off x="510239" y="1752655"/>
            <a:ext cx="2287200" cy="1143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0" name="Google Shape;170;p16"/>
          <p:cNvSpPr txBox="1"/>
          <p:nvPr>
            <p:ph idx="3" type="body"/>
          </p:nvPr>
        </p:nvSpPr>
        <p:spPr>
          <a:xfrm>
            <a:off x="510239" y="3655324"/>
            <a:ext cx="2287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71" name="Google Shape;171;p16"/>
          <p:cNvSpPr txBox="1"/>
          <p:nvPr>
            <p:ph idx="4" type="body"/>
          </p:nvPr>
        </p:nvSpPr>
        <p:spPr>
          <a:xfrm>
            <a:off x="2959103" y="3223127"/>
            <a:ext cx="22974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2" name="Google Shape;172;p16"/>
          <p:cNvSpPr/>
          <p:nvPr>
            <p:ph idx="5" type="pic"/>
          </p:nvPr>
        </p:nvSpPr>
        <p:spPr>
          <a:xfrm>
            <a:off x="2959102" y="1752655"/>
            <a:ext cx="2297400" cy="1143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6" type="body"/>
          </p:nvPr>
        </p:nvSpPr>
        <p:spPr>
          <a:xfrm>
            <a:off x="2958088" y="3655323"/>
            <a:ext cx="23004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74" name="Google Shape;174;p16"/>
          <p:cNvSpPr txBox="1"/>
          <p:nvPr>
            <p:ph idx="7" type="body"/>
          </p:nvPr>
        </p:nvSpPr>
        <p:spPr>
          <a:xfrm>
            <a:off x="5423009" y="3223127"/>
            <a:ext cx="22977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5" name="Google Shape;175;p16"/>
          <p:cNvSpPr/>
          <p:nvPr>
            <p:ph idx="8" type="pic"/>
          </p:nvPr>
        </p:nvSpPr>
        <p:spPr>
          <a:xfrm>
            <a:off x="5423008" y="1752655"/>
            <a:ext cx="2297700" cy="1143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6" name="Google Shape;176;p16"/>
          <p:cNvSpPr txBox="1"/>
          <p:nvPr>
            <p:ph idx="9" type="body"/>
          </p:nvPr>
        </p:nvSpPr>
        <p:spPr>
          <a:xfrm>
            <a:off x="5422915" y="3655322"/>
            <a:ext cx="23007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77" name="Google Shape;177;p16"/>
          <p:cNvSpPr txBox="1"/>
          <p:nvPr>
            <p:ph idx="10" type="dt"/>
          </p:nvPr>
        </p:nvSpPr>
        <p:spPr>
          <a:xfrm>
            <a:off x="5663236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p16"/>
          <p:cNvSpPr txBox="1"/>
          <p:nvPr>
            <p:ph idx="11" type="ftr"/>
          </p:nvPr>
        </p:nvSpPr>
        <p:spPr>
          <a:xfrm>
            <a:off x="510241" y="4452141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16"/>
          <p:cNvSpPr txBox="1"/>
          <p:nvPr>
            <p:ph idx="12" type="sldNum"/>
          </p:nvPr>
        </p:nvSpPr>
        <p:spPr>
          <a:xfrm>
            <a:off x="8047091" y="564920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81" name="Google Shape;18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477680"/>
            <a:ext cx="7828360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82" name="Google Shape;18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69" y="1478425"/>
            <a:ext cx="1202248" cy="10820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7"/>
          <p:cNvSpPr/>
          <p:nvPr/>
        </p:nvSpPr>
        <p:spPr>
          <a:xfrm>
            <a:off x="0" y="457200"/>
            <a:ext cx="7828500" cy="102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7"/>
          <p:cNvSpPr/>
          <p:nvPr/>
        </p:nvSpPr>
        <p:spPr>
          <a:xfrm>
            <a:off x="7939371" y="457200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rebuchet M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17"/>
          <p:cNvSpPr txBox="1"/>
          <p:nvPr>
            <p:ph idx="1" type="body"/>
          </p:nvPr>
        </p:nvSpPr>
        <p:spPr>
          <a:xfrm rot="5400000">
            <a:off x="2765687" y="-502895"/>
            <a:ext cx="2699400" cy="72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7" name="Google Shape;187;p17"/>
          <p:cNvSpPr txBox="1"/>
          <p:nvPr>
            <p:ph idx="10" type="dt"/>
          </p:nvPr>
        </p:nvSpPr>
        <p:spPr>
          <a:xfrm>
            <a:off x="5663236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8" name="Google Shape;188;p17"/>
          <p:cNvSpPr txBox="1"/>
          <p:nvPr>
            <p:ph idx="11" type="ftr"/>
          </p:nvPr>
        </p:nvSpPr>
        <p:spPr>
          <a:xfrm>
            <a:off x="510241" y="4452141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17"/>
          <p:cNvSpPr txBox="1"/>
          <p:nvPr>
            <p:ph idx="12" type="sldNum"/>
          </p:nvPr>
        </p:nvSpPr>
        <p:spPr>
          <a:xfrm>
            <a:off x="8047091" y="564920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/>
          <p:nvPr/>
        </p:nvSpPr>
        <p:spPr>
          <a:xfrm rot="5400000">
            <a:off x="6087300" y="1402050"/>
            <a:ext cx="3830100" cy="102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 rot="5400000">
            <a:off x="7401299" y="4029303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"/>
          <p:cNvSpPr txBox="1"/>
          <p:nvPr>
            <p:ph type="title"/>
          </p:nvPr>
        </p:nvSpPr>
        <p:spPr>
          <a:xfrm rot="5400000">
            <a:off x="6366925" y="1687048"/>
            <a:ext cx="32652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18"/>
          <p:cNvSpPr txBox="1"/>
          <p:nvPr>
            <p:ph idx="1" type="body"/>
          </p:nvPr>
        </p:nvSpPr>
        <p:spPr>
          <a:xfrm rot="5400000">
            <a:off x="1839094" y="-871652"/>
            <a:ext cx="3994800" cy="6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5" name="Google Shape;195;p18"/>
          <p:cNvSpPr txBox="1"/>
          <p:nvPr>
            <p:ph idx="10" type="dt"/>
          </p:nvPr>
        </p:nvSpPr>
        <p:spPr>
          <a:xfrm>
            <a:off x="5105344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18"/>
          <p:cNvSpPr txBox="1"/>
          <p:nvPr>
            <p:ph idx="11" type="ftr"/>
          </p:nvPr>
        </p:nvSpPr>
        <p:spPr>
          <a:xfrm>
            <a:off x="510241" y="4452141"/>
            <a:ext cx="4595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" name="Google Shape;197;p18"/>
          <p:cNvSpPr txBox="1"/>
          <p:nvPr>
            <p:ph idx="12" type="sldNum"/>
          </p:nvPr>
        </p:nvSpPr>
        <p:spPr>
          <a:xfrm>
            <a:off x="7573163" y="4048975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rtl="0" algn="ctr">
              <a:spcBef>
                <a:spcPts val="0"/>
              </a:spcBef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rtl="0" algn="ctr">
              <a:spcBef>
                <a:spcPts val="0"/>
              </a:spcBef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rtl="0" algn="ctr">
              <a:spcBef>
                <a:spcPts val="0"/>
              </a:spcBef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rtl="0" algn="ctr">
              <a:spcBef>
                <a:spcPts val="0"/>
              </a:spcBef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rtl="0" algn="ctr">
              <a:spcBef>
                <a:spcPts val="0"/>
              </a:spcBef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rtl="0" algn="ctr">
              <a:spcBef>
                <a:spcPts val="0"/>
              </a:spcBef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rtl="0" algn="ctr">
              <a:spcBef>
                <a:spcPts val="0"/>
              </a:spcBef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rtl="0" algn="ctr">
              <a:spcBef>
                <a:spcPts val="0"/>
              </a:spcBef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" name="Google Shape;200;p1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4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4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4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4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4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19"/>
          <p:cNvSpPr txBox="1"/>
          <p:nvPr>
            <p:ph idx="10" type="dt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19"/>
          <p:cNvSpPr txBox="1"/>
          <p:nvPr>
            <p:ph idx="11" type="ftr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19"/>
          <p:cNvSpPr txBox="1"/>
          <p:nvPr>
            <p:ph idx="12" type="sldNum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477680"/>
            <a:ext cx="7828360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69" y="1478425"/>
            <a:ext cx="1202248" cy="10820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/>
          <p:nvPr/>
        </p:nvSpPr>
        <p:spPr>
          <a:xfrm>
            <a:off x="0" y="457200"/>
            <a:ext cx="7828500" cy="102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7939371" y="457200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510241" y="1752655"/>
            <a:ext cx="7210500" cy="26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0" type="dt"/>
          </p:nvPr>
        </p:nvSpPr>
        <p:spPr>
          <a:xfrm>
            <a:off x="5663236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1" type="ftr"/>
          </p:nvPr>
        </p:nvSpPr>
        <p:spPr>
          <a:xfrm>
            <a:off x="510241" y="4452141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2" type="sldNum"/>
          </p:nvPr>
        </p:nvSpPr>
        <p:spPr>
          <a:xfrm>
            <a:off x="8047091" y="564920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33" name="Google Shape;3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3065180"/>
            <a:ext cx="7828360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34" name="Google Shape;3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68" y="3065926"/>
            <a:ext cx="1202248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/>
          <p:nvPr/>
        </p:nvSpPr>
        <p:spPr>
          <a:xfrm>
            <a:off x="-1" y="2044700"/>
            <a:ext cx="7828500" cy="102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7939369" y="2044700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 txBox="1"/>
          <p:nvPr>
            <p:ph type="title"/>
          </p:nvPr>
        </p:nvSpPr>
        <p:spPr>
          <a:xfrm>
            <a:off x="510242" y="2152421"/>
            <a:ext cx="7210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rebuchet MS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510242" y="3174128"/>
            <a:ext cx="7210500" cy="12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0" type="dt"/>
          </p:nvPr>
        </p:nvSpPr>
        <p:spPr>
          <a:xfrm>
            <a:off x="5663236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510241" y="4452141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8047091" y="2152421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43" name="Google Shape;4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477680"/>
            <a:ext cx="7828360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44" name="Google Shape;4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69" y="1478425"/>
            <a:ext cx="1202248" cy="10820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/>
          <p:nvPr/>
        </p:nvSpPr>
        <p:spPr>
          <a:xfrm>
            <a:off x="0" y="457200"/>
            <a:ext cx="7828500" cy="102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7939371" y="457200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" type="body"/>
          </p:nvPr>
        </p:nvSpPr>
        <p:spPr>
          <a:xfrm>
            <a:off x="510240" y="1752655"/>
            <a:ext cx="3523800" cy="26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2" type="body"/>
          </p:nvPr>
        </p:nvSpPr>
        <p:spPr>
          <a:xfrm>
            <a:off x="4195592" y="1752655"/>
            <a:ext cx="3525000" cy="26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0" type="dt"/>
          </p:nvPr>
        </p:nvSpPr>
        <p:spPr>
          <a:xfrm>
            <a:off x="5663236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1" type="ftr"/>
          </p:nvPr>
        </p:nvSpPr>
        <p:spPr>
          <a:xfrm>
            <a:off x="510241" y="4452141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2" type="sldNum"/>
          </p:nvPr>
        </p:nvSpPr>
        <p:spPr>
          <a:xfrm>
            <a:off x="8047091" y="564920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54" name="Google Shape;5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477680"/>
            <a:ext cx="7828360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55" name="Google Shape;5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69" y="1478425"/>
            <a:ext cx="1202248" cy="10820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/>
          <p:nvPr/>
        </p:nvSpPr>
        <p:spPr>
          <a:xfrm>
            <a:off x="0" y="457200"/>
            <a:ext cx="7828500" cy="102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7939371" y="457200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type="title"/>
          </p:nvPr>
        </p:nvSpPr>
        <p:spPr>
          <a:xfrm>
            <a:off x="510239" y="564922"/>
            <a:ext cx="7210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6"/>
          <p:cNvSpPr txBox="1"/>
          <p:nvPr>
            <p:ph idx="1" type="body"/>
          </p:nvPr>
        </p:nvSpPr>
        <p:spPr>
          <a:xfrm>
            <a:off x="679763" y="1752655"/>
            <a:ext cx="33543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0" name="Google Shape;60;p6"/>
          <p:cNvSpPr txBox="1"/>
          <p:nvPr>
            <p:ph idx="2" type="body"/>
          </p:nvPr>
        </p:nvSpPr>
        <p:spPr>
          <a:xfrm>
            <a:off x="510242" y="2272506"/>
            <a:ext cx="3523800" cy="21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3" type="body"/>
          </p:nvPr>
        </p:nvSpPr>
        <p:spPr>
          <a:xfrm>
            <a:off x="4365115" y="1752655"/>
            <a:ext cx="33555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2" name="Google Shape;62;p6"/>
          <p:cNvSpPr txBox="1"/>
          <p:nvPr>
            <p:ph idx="4" type="body"/>
          </p:nvPr>
        </p:nvSpPr>
        <p:spPr>
          <a:xfrm>
            <a:off x="4195592" y="2272506"/>
            <a:ext cx="3525000" cy="21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" name="Google Shape;63;p6"/>
          <p:cNvSpPr txBox="1"/>
          <p:nvPr>
            <p:ph idx="10" type="dt"/>
          </p:nvPr>
        </p:nvSpPr>
        <p:spPr>
          <a:xfrm>
            <a:off x="5663236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11" type="ftr"/>
          </p:nvPr>
        </p:nvSpPr>
        <p:spPr>
          <a:xfrm>
            <a:off x="510241" y="4452141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047091" y="564920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67" name="Google Shape;6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477680"/>
            <a:ext cx="7828360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68" name="Google Shape;6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69" y="1478425"/>
            <a:ext cx="1202248" cy="1082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7"/>
          <p:cNvSpPr/>
          <p:nvPr/>
        </p:nvSpPr>
        <p:spPr>
          <a:xfrm>
            <a:off x="0" y="457200"/>
            <a:ext cx="7828500" cy="102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7"/>
          <p:cNvSpPr/>
          <p:nvPr/>
        </p:nvSpPr>
        <p:spPr>
          <a:xfrm>
            <a:off x="7939371" y="457200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7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10" type="dt"/>
          </p:nvPr>
        </p:nvSpPr>
        <p:spPr>
          <a:xfrm>
            <a:off x="5663236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11" type="ftr"/>
          </p:nvPr>
        </p:nvSpPr>
        <p:spPr>
          <a:xfrm>
            <a:off x="510241" y="4452141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12" type="sldNum"/>
          </p:nvPr>
        </p:nvSpPr>
        <p:spPr>
          <a:xfrm>
            <a:off x="8047091" y="564920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Short.png" id="76" name="Google Shape;7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9369" y="1478425"/>
            <a:ext cx="1202248" cy="10820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/>
          <p:nvPr/>
        </p:nvSpPr>
        <p:spPr>
          <a:xfrm>
            <a:off x="7939371" y="457200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8"/>
          <p:cNvSpPr txBox="1"/>
          <p:nvPr>
            <p:ph idx="10" type="dt"/>
          </p:nvPr>
        </p:nvSpPr>
        <p:spPr>
          <a:xfrm>
            <a:off x="5663236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11" type="ftr"/>
          </p:nvPr>
        </p:nvSpPr>
        <p:spPr>
          <a:xfrm>
            <a:off x="510241" y="4452141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12" type="sldNum"/>
          </p:nvPr>
        </p:nvSpPr>
        <p:spPr>
          <a:xfrm>
            <a:off x="8047091" y="564920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82" name="Google Shape;8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477680"/>
            <a:ext cx="7828360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83" name="Google Shape;8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69" y="1478425"/>
            <a:ext cx="1202248" cy="10820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9"/>
          <p:cNvSpPr/>
          <p:nvPr/>
        </p:nvSpPr>
        <p:spPr>
          <a:xfrm>
            <a:off x="0" y="457200"/>
            <a:ext cx="7828500" cy="102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9"/>
          <p:cNvSpPr/>
          <p:nvPr/>
        </p:nvSpPr>
        <p:spPr>
          <a:xfrm>
            <a:off x="7939371" y="457200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9"/>
          <p:cNvSpPr txBox="1"/>
          <p:nvPr>
            <p:ph type="title"/>
          </p:nvPr>
        </p:nvSpPr>
        <p:spPr>
          <a:xfrm>
            <a:off x="510241" y="564920"/>
            <a:ext cx="7210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rebuchet MS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9"/>
          <p:cNvSpPr txBox="1"/>
          <p:nvPr>
            <p:ph idx="1" type="body"/>
          </p:nvPr>
        </p:nvSpPr>
        <p:spPr>
          <a:xfrm>
            <a:off x="3514385" y="1752655"/>
            <a:ext cx="4206300" cy="26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9"/>
          <p:cNvSpPr txBox="1"/>
          <p:nvPr>
            <p:ph idx="2" type="body"/>
          </p:nvPr>
        </p:nvSpPr>
        <p:spPr>
          <a:xfrm>
            <a:off x="510242" y="1752654"/>
            <a:ext cx="2842500" cy="26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9" name="Google Shape;89;p9"/>
          <p:cNvSpPr txBox="1"/>
          <p:nvPr>
            <p:ph idx="10" type="dt"/>
          </p:nvPr>
        </p:nvSpPr>
        <p:spPr>
          <a:xfrm>
            <a:off x="5663236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9"/>
          <p:cNvSpPr txBox="1"/>
          <p:nvPr>
            <p:ph idx="11" type="ftr"/>
          </p:nvPr>
        </p:nvSpPr>
        <p:spPr>
          <a:xfrm>
            <a:off x="510241" y="4452141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9"/>
          <p:cNvSpPr txBox="1"/>
          <p:nvPr>
            <p:ph idx="12" type="sldNum"/>
          </p:nvPr>
        </p:nvSpPr>
        <p:spPr>
          <a:xfrm>
            <a:off x="8047091" y="564920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93" name="Google Shape;9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477680"/>
            <a:ext cx="7828360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94" name="Google Shape;9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69" y="1478425"/>
            <a:ext cx="1202248" cy="10820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0"/>
          <p:cNvSpPr/>
          <p:nvPr/>
        </p:nvSpPr>
        <p:spPr>
          <a:xfrm>
            <a:off x="0" y="457200"/>
            <a:ext cx="7828500" cy="102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0"/>
          <p:cNvSpPr/>
          <p:nvPr/>
        </p:nvSpPr>
        <p:spPr>
          <a:xfrm>
            <a:off x="7939371" y="457200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0"/>
          <p:cNvSpPr txBox="1"/>
          <p:nvPr>
            <p:ph type="title"/>
          </p:nvPr>
        </p:nvSpPr>
        <p:spPr>
          <a:xfrm>
            <a:off x="510242" y="564921"/>
            <a:ext cx="7210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rebuchet MS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0"/>
          <p:cNvSpPr/>
          <p:nvPr>
            <p:ph idx="2" type="pic"/>
          </p:nvPr>
        </p:nvSpPr>
        <p:spPr>
          <a:xfrm>
            <a:off x="3651250" y="1752656"/>
            <a:ext cx="4069500" cy="2699400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78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9" name="Google Shape;99;p10"/>
          <p:cNvSpPr txBox="1"/>
          <p:nvPr>
            <p:ph idx="1" type="body"/>
          </p:nvPr>
        </p:nvSpPr>
        <p:spPr>
          <a:xfrm>
            <a:off x="510242" y="1752655"/>
            <a:ext cx="2907300" cy="26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0" name="Google Shape;100;p10"/>
          <p:cNvSpPr txBox="1"/>
          <p:nvPr>
            <p:ph idx="10" type="dt"/>
          </p:nvPr>
        </p:nvSpPr>
        <p:spPr>
          <a:xfrm>
            <a:off x="5663236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0"/>
          <p:cNvSpPr txBox="1"/>
          <p:nvPr>
            <p:ph idx="11" type="ftr"/>
          </p:nvPr>
        </p:nvSpPr>
        <p:spPr>
          <a:xfrm>
            <a:off x="510241" y="4452141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0"/>
          <p:cNvSpPr txBox="1"/>
          <p:nvPr>
            <p:ph idx="12" type="sldNum"/>
          </p:nvPr>
        </p:nvSpPr>
        <p:spPr>
          <a:xfrm>
            <a:off x="8047091" y="564920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ashOverlay-FullResolve.png" id="6" name="Google Shape;6;p1"/>
          <p:cNvPicPr preferRelativeResize="0"/>
          <p:nvPr/>
        </p:nvPicPr>
        <p:blipFill rotWithShape="1">
          <a:blip r:embed="rId1">
            <a:alphaModFix amt="1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rebuchet MS"/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510241" y="1752655"/>
            <a:ext cx="7210500" cy="26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5663236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510241" y="4452141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8047091" y="564920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Relationship Id="rId6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34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Relationship Id="rId6" Type="http://schemas.openxmlformats.org/officeDocument/2006/relationships/image" Target="../media/image46.png"/><Relationship Id="rId7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51.png"/><Relationship Id="rId5" Type="http://schemas.openxmlformats.org/officeDocument/2006/relationships/image" Target="../media/image45.png"/><Relationship Id="rId6" Type="http://schemas.openxmlformats.org/officeDocument/2006/relationships/image" Target="../media/image53.png"/><Relationship Id="rId7" Type="http://schemas.openxmlformats.org/officeDocument/2006/relationships/image" Target="../media/image60.png"/><Relationship Id="rId8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54.png"/><Relationship Id="rId5" Type="http://schemas.openxmlformats.org/officeDocument/2006/relationships/image" Target="../media/image48.png"/><Relationship Id="rId6" Type="http://schemas.openxmlformats.org/officeDocument/2006/relationships/image" Target="../media/image52.png"/><Relationship Id="rId7" Type="http://schemas.openxmlformats.org/officeDocument/2006/relationships/image" Target="../media/image57.png"/><Relationship Id="rId8" Type="http://schemas.openxmlformats.org/officeDocument/2006/relationships/image" Target="../media/image5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61.png"/><Relationship Id="rId5" Type="http://schemas.openxmlformats.org/officeDocument/2006/relationships/image" Target="../media/image58.png"/><Relationship Id="rId6" Type="http://schemas.openxmlformats.org/officeDocument/2006/relationships/image" Target="../media/image56.png"/><Relationship Id="rId7" Type="http://schemas.openxmlformats.org/officeDocument/2006/relationships/image" Target="../media/image69.png"/><Relationship Id="rId8" Type="http://schemas.openxmlformats.org/officeDocument/2006/relationships/image" Target="../media/image6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65.png"/><Relationship Id="rId5" Type="http://schemas.openxmlformats.org/officeDocument/2006/relationships/image" Target="../media/image67.png"/><Relationship Id="rId6" Type="http://schemas.openxmlformats.org/officeDocument/2006/relationships/image" Target="../media/image62.png"/><Relationship Id="rId7" Type="http://schemas.openxmlformats.org/officeDocument/2006/relationships/image" Target="../media/image68.png"/><Relationship Id="rId8" Type="http://schemas.openxmlformats.org/officeDocument/2006/relationships/image" Target="../media/image6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8.png"/><Relationship Id="rId8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Relationship Id="rId4" Type="http://schemas.openxmlformats.org/officeDocument/2006/relationships/image" Target="../media/image64.png"/><Relationship Id="rId5" Type="http://schemas.openxmlformats.org/officeDocument/2006/relationships/image" Target="../media/image7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Relationship Id="rId4" Type="http://schemas.openxmlformats.org/officeDocument/2006/relationships/image" Target="../media/image71.png"/><Relationship Id="rId5" Type="http://schemas.openxmlformats.org/officeDocument/2006/relationships/image" Target="../media/image7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Relationship Id="rId4" Type="http://schemas.openxmlformats.org/officeDocument/2006/relationships/image" Target="../media/image78.png"/><Relationship Id="rId5" Type="http://schemas.openxmlformats.org/officeDocument/2006/relationships/image" Target="../media/image7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Relationship Id="rId4" Type="http://schemas.openxmlformats.org/officeDocument/2006/relationships/image" Target="../media/image77.png"/><Relationship Id="rId5" Type="http://schemas.openxmlformats.org/officeDocument/2006/relationships/image" Target="../media/image73.png"/><Relationship Id="rId6" Type="http://schemas.openxmlformats.org/officeDocument/2006/relationships/image" Target="../media/image79.png"/><Relationship Id="rId7" Type="http://schemas.openxmlformats.org/officeDocument/2006/relationships/image" Target="../media/image7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png"/><Relationship Id="rId4" Type="http://schemas.openxmlformats.org/officeDocument/2006/relationships/image" Target="../media/image81.png"/><Relationship Id="rId5" Type="http://schemas.openxmlformats.org/officeDocument/2006/relationships/image" Target="../media/image8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png"/><Relationship Id="rId4" Type="http://schemas.openxmlformats.org/officeDocument/2006/relationships/image" Target="../media/image75.png"/><Relationship Id="rId5" Type="http://schemas.openxmlformats.org/officeDocument/2006/relationships/image" Target="../media/image8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png"/><Relationship Id="rId4" Type="http://schemas.openxmlformats.org/officeDocument/2006/relationships/image" Target="../media/image82.png"/><Relationship Id="rId5" Type="http://schemas.openxmlformats.org/officeDocument/2006/relationships/image" Target="../media/image8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5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"/>
          <p:cNvSpPr txBox="1"/>
          <p:nvPr>
            <p:ph type="ctrTitle"/>
          </p:nvPr>
        </p:nvSpPr>
        <p:spPr>
          <a:xfrm>
            <a:off x="510242" y="2050282"/>
            <a:ext cx="6108000" cy="1029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Social Determinants of Health and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Covid-19 Infection and Death Rates</a:t>
            </a:r>
            <a:endParaRPr sz="3200"/>
          </a:p>
        </p:txBody>
      </p:sp>
      <p:sp>
        <p:nvSpPr>
          <p:cNvPr id="209" name="Google Shape;209;p20"/>
          <p:cNvSpPr txBox="1"/>
          <p:nvPr>
            <p:ph idx="1" type="subTitle"/>
          </p:nvPr>
        </p:nvSpPr>
        <p:spPr>
          <a:xfrm>
            <a:off x="510250" y="3295524"/>
            <a:ext cx="6108000" cy="1121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</a:rPr>
              <a:t>Temitope Oshinowo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</a:rPr>
              <a:t>SML 310 - Final Project</a:t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6789425" y="1906525"/>
            <a:ext cx="2354700" cy="1293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8850" y="1890300"/>
            <a:ext cx="1293000" cy="12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9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Data</a:t>
            </a:r>
            <a:endParaRPr/>
          </a:p>
        </p:txBody>
      </p:sp>
      <p:pic>
        <p:nvPicPr>
          <p:cNvPr id="331" name="Google Shape;3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9"/>
          <p:cNvSpPr/>
          <p:nvPr/>
        </p:nvSpPr>
        <p:spPr>
          <a:xfrm>
            <a:off x="761725" y="2209050"/>
            <a:ext cx="3522900" cy="36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9"/>
          <p:cNvSpPr txBox="1"/>
          <p:nvPr/>
        </p:nvSpPr>
        <p:spPr>
          <a:xfrm>
            <a:off x="719525" y="2217900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4" name="Google Shape;334;p29"/>
          <p:cNvSpPr/>
          <p:nvPr/>
        </p:nvSpPr>
        <p:spPr>
          <a:xfrm>
            <a:off x="590225" y="2209050"/>
            <a:ext cx="361800" cy="362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78121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9"/>
          <p:cNvSpPr/>
          <p:nvPr/>
        </p:nvSpPr>
        <p:spPr>
          <a:xfrm>
            <a:off x="4208425" y="2209050"/>
            <a:ext cx="361800" cy="362700"/>
          </a:xfrm>
          <a:prstGeom prst="flowChartDelay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9"/>
          <p:cNvSpPr txBox="1"/>
          <p:nvPr/>
        </p:nvSpPr>
        <p:spPr>
          <a:xfrm>
            <a:off x="4148425" y="2217900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7" name="Google Shape;337;p29"/>
          <p:cNvSpPr txBox="1"/>
          <p:nvPr/>
        </p:nvSpPr>
        <p:spPr>
          <a:xfrm>
            <a:off x="620600" y="2128125"/>
            <a:ext cx="361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21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38" name="Google Shape;338;p29"/>
          <p:cNvSpPr txBox="1"/>
          <p:nvPr/>
        </p:nvSpPr>
        <p:spPr>
          <a:xfrm>
            <a:off x="1049500" y="2088900"/>
            <a:ext cx="3420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Datasets Obtained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9" name="Google Shape;339;p29"/>
          <p:cNvSpPr/>
          <p:nvPr/>
        </p:nvSpPr>
        <p:spPr>
          <a:xfrm>
            <a:off x="761725" y="2996075"/>
            <a:ext cx="3522900" cy="36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9"/>
          <p:cNvSpPr txBox="1"/>
          <p:nvPr/>
        </p:nvSpPr>
        <p:spPr>
          <a:xfrm>
            <a:off x="719525" y="3004925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1" name="Google Shape;341;p29"/>
          <p:cNvSpPr/>
          <p:nvPr/>
        </p:nvSpPr>
        <p:spPr>
          <a:xfrm>
            <a:off x="590225" y="2996075"/>
            <a:ext cx="361800" cy="362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78121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9"/>
          <p:cNvSpPr/>
          <p:nvPr/>
        </p:nvSpPr>
        <p:spPr>
          <a:xfrm>
            <a:off x="4208425" y="2996075"/>
            <a:ext cx="361800" cy="362700"/>
          </a:xfrm>
          <a:prstGeom prst="flowChartDelay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9"/>
          <p:cNvSpPr txBox="1"/>
          <p:nvPr/>
        </p:nvSpPr>
        <p:spPr>
          <a:xfrm>
            <a:off x="4148425" y="3004925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4" name="Google Shape;344;p29"/>
          <p:cNvSpPr txBox="1"/>
          <p:nvPr/>
        </p:nvSpPr>
        <p:spPr>
          <a:xfrm>
            <a:off x="590225" y="2895538"/>
            <a:ext cx="361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sz="21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45" name="Google Shape;345;p29"/>
          <p:cNvSpPr txBox="1"/>
          <p:nvPr/>
        </p:nvSpPr>
        <p:spPr>
          <a:xfrm>
            <a:off x="1049500" y="2875925"/>
            <a:ext cx="3420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Cleaning the Sheets 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6" name="Google Shape;346;p29"/>
          <p:cNvSpPr/>
          <p:nvPr/>
        </p:nvSpPr>
        <p:spPr>
          <a:xfrm>
            <a:off x="761725" y="3763488"/>
            <a:ext cx="3522900" cy="36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9"/>
          <p:cNvSpPr txBox="1"/>
          <p:nvPr/>
        </p:nvSpPr>
        <p:spPr>
          <a:xfrm>
            <a:off x="719525" y="3772338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8" name="Google Shape;348;p29"/>
          <p:cNvSpPr/>
          <p:nvPr/>
        </p:nvSpPr>
        <p:spPr>
          <a:xfrm>
            <a:off x="590225" y="3763488"/>
            <a:ext cx="361800" cy="362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78121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9"/>
          <p:cNvSpPr/>
          <p:nvPr/>
        </p:nvSpPr>
        <p:spPr>
          <a:xfrm>
            <a:off x="4208425" y="3763488"/>
            <a:ext cx="361800" cy="362700"/>
          </a:xfrm>
          <a:prstGeom prst="flowChartDelay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9"/>
          <p:cNvSpPr txBox="1"/>
          <p:nvPr/>
        </p:nvSpPr>
        <p:spPr>
          <a:xfrm>
            <a:off x="4148425" y="3772338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1" name="Google Shape;351;p29"/>
          <p:cNvSpPr txBox="1"/>
          <p:nvPr/>
        </p:nvSpPr>
        <p:spPr>
          <a:xfrm>
            <a:off x="590225" y="3662950"/>
            <a:ext cx="361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sz="21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52" name="Google Shape;352;p29"/>
          <p:cNvSpPr txBox="1"/>
          <p:nvPr/>
        </p:nvSpPr>
        <p:spPr>
          <a:xfrm>
            <a:off x="1049500" y="3643338"/>
            <a:ext cx="3420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Test-Train Split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"/>
          <p:cNvSpPr txBox="1"/>
          <p:nvPr>
            <p:ph type="title"/>
          </p:nvPr>
        </p:nvSpPr>
        <p:spPr>
          <a:xfrm>
            <a:off x="-8350" y="564925"/>
            <a:ext cx="83274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Data - Johns Hopkins Covid Case Tracker</a:t>
            </a:r>
            <a:endParaRPr/>
          </a:p>
        </p:txBody>
      </p:sp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527925"/>
            <a:ext cx="7905593" cy="34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0"/>
          <p:cNvSpPr txBox="1"/>
          <p:nvPr/>
        </p:nvSpPr>
        <p:spPr>
          <a:xfrm>
            <a:off x="152400" y="4876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JHU Coronavirus Case Tracker (2020)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1"/>
          <p:cNvSpPr txBox="1"/>
          <p:nvPr>
            <p:ph type="title"/>
          </p:nvPr>
        </p:nvSpPr>
        <p:spPr>
          <a:xfrm>
            <a:off x="-8350" y="564925"/>
            <a:ext cx="83274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Data - CDC Social Determinants of Health</a:t>
            </a:r>
            <a:endParaRPr/>
          </a:p>
        </p:txBody>
      </p:sp>
      <p:pic>
        <p:nvPicPr>
          <p:cNvPr id="366" name="Google Shape;3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1"/>
          <p:cNvPicPr preferRelativeResize="0"/>
          <p:nvPr/>
        </p:nvPicPr>
        <p:blipFill rotWithShape="1">
          <a:blip r:embed="rId4">
            <a:alphaModFix/>
          </a:blip>
          <a:srcRect b="0" l="0" r="36402" t="0"/>
          <a:stretch/>
        </p:blipFill>
        <p:spPr>
          <a:xfrm>
            <a:off x="914400" y="1451725"/>
            <a:ext cx="3308050" cy="34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1"/>
          <p:cNvPicPr preferRelativeResize="0"/>
          <p:nvPr/>
        </p:nvPicPr>
        <p:blipFill rotWithShape="1">
          <a:blip r:embed="rId5">
            <a:alphaModFix/>
          </a:blip>
          <a:srcRect b="0" l="0" r="41714" t="0"/>
          <a:stretch/>
        </p:blipFill>
        <p:spPr>
          <a:xfrm>
            <a:off x="4451050" y="1451725"/>
            <a:ext cx="3135050" cy="340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1"/>
          <p:cNvSpPr txBox="1"/>
          <p:nvPr/>
        </p:nvSpPr>
        <p:spPr>
          <a:xfrm>
            <a:off x="199600" y="4871200"/>
            <a:ext cx="5533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CDC Social Determinants of Health (2015-2018)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/>
          <p:nvPr>
            <p:ph type="title"/>
          </p:nvPr>
        </p:nvSpPr>
        <p:spPr>
          <a:xfrm>
            <a:off x="-8350" y="564925"/>
            <a:ext cx="83274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Data - Per-Capita Income Per County </a:t>
            </a:r>
            <a:endParaRPr/>
          </a:p>
        </p:txBody>
      </p:sp>
      <p:pic>
        <p:nvPicPr>
          <p:cNvPr id="375" name="Google Shape;3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800" y="1451725"/>
            <a:ext cx="5494262" cy="34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2"/>
          <p:cNvSpPr txBox="1"/>
          <p:nvPr/>
        </p:nvSpPr>
        <p:spPr>
          <a:xfrm>
            <a:off x="199600" y="48505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Bureau of Economic Analysis (2018)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3"/>
          <p:cNvSpPr txBox="1"/>
          <p:nvPr>
            <p:ph type="title"/>
          </p:nvPr>
        </p:nvSpPr>
        <p:spPr>
          <a:xfrm>
            <a:off x="-8350" y="564925"/>
            <a:ext cx="83274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Relevant Data - Median Household Income Per County </a:t>
            </a:r>
            <a:endParaRPr sz="2500"/>
          </a:p>
        </p:txBody>
      </p:sp>
      <p:pic>
        <p:nvPicPr>
          <p:cNvPr id="383" name="Google Shape;3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800" y="1451725"/>
            <a:ext cx="6050290" cy="34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3"/>
          <p:cNvSpPr txBox="1"/>
          <p:nvPr/>
        </p:nvSpPr>
        <p:spPr>
          <a:xfrm>
            <a:off x="120950" y="4803375"/>
            <a:ext cx="6186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United States Department of Agriculture Economic Research Service (2018)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4"/>
          <p:cNvSpPr txBox="1"/>
          <p:nvPr>
            <p:ph type="title"/>
          </p:nvPr>
        </p:nvSpPr>
        <p:spPr>
          <a:xfrm>
            <a:off x="-8350" y="564925"/>
            <a:ext cx="83274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Relevant Data - % Over 65, % Female, % Homeowners</a:t>
            </a:r>
            <a:endParaRPr sz="2500"/>
          </a:p>
        </p:txBody>
      </p:sp>
      <p:pic>
        <p:nvPicPr>
          <p:cNvPr id="391" name="Google Shape;3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4"/>
          <p:cNvPicPr preferRelativeResize="0"/>
          <p:nvPr/>
        </p:nvPicPr>
        <p:blipFill rotWithShape="1">
          <a:blip r:embed="rId4">
            <a:alphaModFix/>
          </a:blip>
          <a:srcRect b="50372" l="0" r="0" t="0"/>
          <a:stretch/>
        </p:blipFill>
        <p:spPr>
          <a:xfrm>
            <a:off x="211163" y="1604125"/>
            <a:ext cx="2161312" cy="27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8120" y="1660075"/>
            <a:ext cx="1917096" cy="2685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3050" y="1688050"/>
            <a:ext cx="2173522" cy="2629791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4"/>
          <p:cNvSpPr txBox="1"/>
          <p:nvPr/>
        </p:nvSpPr>
        <p:spPr>
          <a:xfrm>
            <a:off x="381000" y="4630375"/>
            <a:ext cx="6076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U.S. Census Bureau, Population Estimates Program (2018)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5"/>
          <p:cNvSpPr txBox="1"/>
          <p:nvPr>
            <p:ph type="title"/>
          </p:nvPr>
        </p:nvSpPr>
        <p:spPr>
          <a:xfrm>
            <a:off x="-8350" y="564925"/>
            <a:ext cx="83274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Data - Hospital Beds Per State </a:t>
            </a:r>
            <a:endParaRPr/>
          </a:p>
        </p:txBody>
      </p:sp>
      <p:pic>
        <p:nvPicPr>
          <p:cNvPr id="401" name="Google Shape;4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400" y="1527925"/>
            <a:ext cx="5956122" cy="34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5"/>
          <p:cNvSpPr txBox="1"/>
          <p:nvPr/>
        </p:nvSpPr>
        <p:spPr>
          <a:xfrm>
            <a:off x="457200" y="4876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American Hospital Association (2018)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6"/>
          <p:cNvSpPr txBox="1"/>
          <p:nvPr>
            <p:ph type="title"/>
          </p:nvPr>
        </p:nvSpPr>
        <p:spPr>
          <a:xfrm>
            <a:off x="-8350" y="564925"/>
            <a:ext cx="83274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Data - Putting it all Together </a:t>
            </a:r>
            <a:endParaRPr/>
          </a:p>
        </p:txBody>
      </p:sp>
      <p:pic>
        <p:nvPicPr>
          <p:cNvPr id="409" name="Google Shape;4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00" y="1576700"/>
            <a:ext cx="4285499" cy="2244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2750" y="1871375"/>
            <a:ext cx="4285500" cy="1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9725" y="3866600"/>
            <a:ext cx="5416600" cy="11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"/>
          <p:cNvSpPr txBox="1"/>
          <p:nvPr>
            <p:ph type="title"/>
          </p:nvPr>
        </p:nvSpPr>
        <p:spPr>
          <a:xfrm>
            <a:off x="-8350" y="564925"/>
            <a:ext cx="83274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Data - Putting it all Together </a:t>
            </a:r>
            <a:endParaRPr/>
          </a:p>
        </p:txBody>
      </p:sp>
      <p:pic>
        <p:nvPicPr>
          <p:cNvPr id="418" name="Google Shape;4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8875" y="4663625"/>
            <a:ext cx="3008700" cy="4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00" y="1685075"/>
            <a:ext cx="7166125" cy="29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7"/>
          <p:cNvSpPr txBox="1"/>
          <p:nvPr>
            <p:ph idx="4294967295" type="body"/>
          </p:nvPr>
        </p:nvSpPr>
        <p:spPr>
          <a:xfrm>
            <a:off x="7034275" y="1652600"/>
            <a:ext cx="2185800" cy="2754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rebuchet MS"/>
              <a:buChar char="•"/>
            </a:pPr>
            <a:r>
              <a:rPr lang="en" sz="1300">
                <a:solidFill>
                  <a:srgbClr val="000000"/>
                </a:solidFill>
              </a:rPr>
              <a:t>Added confirmed cases, deaths, and beds per 1,000</a:t>
            </a:r>
            <a:endParaRPr sz="13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•"/>
            </a:pPr>
            <a:r>
              <a:rPr lang="en" sz="1300">
                <a:solidFill>
                  <a:srgbClr val="000000"/>
                </a:solidFill>
              </a:rPr>
              <a:t>Removed rows with NaN (3114 counties to 3105)</a:t>
            </a:r>
            <a:endParaRPr sz="13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•"/>
            </a:pPr>
            <a:r>
              <a:rPr lang="en" sz="1300">
                <a:solidFill>
                  <a:srgbClr val="000000"/>
                </a:solidFill>
              </a:rPr>
              <a:t>Added Quartiles for confirmed cases per 1000 and deaths per 1000</a:t>
            </a:r>
            <a:endParaRPr sz="13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•"/>
            </a:pPr>
            <a:r>
              <a:rPr lang="en" sz="1300">
                <a:solidFill>
                  <a:srgbClr val="000000"/>
                </a:solidFill>
              </a:rPr>
              <a:t>Renamed columns as desired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8"/>
          <p:cNvSpPr txBox="1"/>
          <p:nvPr>
            <p:ph type="title"/>
          </p:nvPr>
        </p:nvSpPr>
        <p:spPr>
          <a:xfrm>
            <a:off x="-8350" y="564925"/>
            <a:ext cx="83274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Data - Test Train Split</a:t>
            </a:r>
            <a:endParaRPr/>
          </a:p>
        </p:txBody>
      </p:sp>
      <p:sp>
        <p:nvSpPr>
          <p:cNvPr id="427" name="Google Shape;427;p38"/>
          <p:cNvSpPr txBox="1"/>
          <p:nvPr>
            <p:ph idx="4294967295" type="body"/>
          </p:nvPr>
        </p:nvSpPr>
        <p:spPr>
          <a:xfrm>
            <a:off x="452150" y="1590175"/>
            <a:ext cx="8327400" cy="2699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Char char="•"/>
            </a:pPr>
            <a:r>
              <a:rPr lang="en">
                <a:solidFill>
                  <a:srgbClr val="000000"/>
                </a:solidFill>
              </a:rPr>
              <a:t>30% 70% Test Train Split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Training Set: 2173 counties with 12 features </a:t>
            </a:r>
            <a:endParaRPr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Char char="•"/>
            </a:pPr>
            <a:r>
              <a:rPr lang="en">
                <a:solidFill>
                  <a:srgbClr val="000000"/>
                </a:solidFill>
              </a:rPr>
              <a:t>Test Set: </a:t>
            </a:r>
            <a:r>
              <a:rPr i="1" lang="en">
                <a:solidFill>
                  <a:srgbClr val="000000"/>
                </a:solidFill>
              </a:rPr>
              <a:t>932 </a:t>
            </a:r>
            <a:r>
              <a:rPr lang="en">
                <a:solidFill>
                  <a:srgbClr val="000000"/>
                </a:solidFill>
              </a:rPr>
              <a:t>counties with 12 features 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28" name="Google Shape;4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8"/>
          <p:cNvSpPr txBox="1"/>
          <p:nvPr>
            <p:ph idx="4294967295" type="body"/>
          </p:nvPr>
        </p:nvSpPr>
        <p:spPr>
          <a:xfrm>
            <a:off x="5247000" y="2651600"/>
            <a:ext cx="2922600" cy="914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Predicting </a:t>
            </a:r>
            <a:r>
              <a:rPr lang="en">
                <a:solidFill>
                  <a:schemeClr val="dk1"/>
                </a:solidFill>
              </a:rPr>
              <a:t>Quartile for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Deaths per 1,000 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30" name="Google Shape;4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875" y="3397475"/>
            <a:ext cx="2628600" cy="17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8"/>
          <p:cNvSpPr txBox="1"/>
          <p:nvPr>
            <p:ph idx="4294967295" type="body"/>
          </p:nvPr>
        </p:nvSpPr>
        <p:spPr>
          <a:xfrm>
            <a:off x="714900" y="2675125"/>
            <a:ext cx="3651600" cy="914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Predicting </a:t>
            </a:r>
            <a:r>
              <a:rPr lang="en">
                <a:solidFill>
                  <a:schemeClr val="dk1"/>
                </a:solidFill>
              </a:rPr>
              <a:t>Quartile for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Confirmed Cases </a:t>
            </a:r>
            <a:r>
              <a:rPr lang="en">
                <a:solidFill>
                  <a:srgbClr val="000000"/>
                </a:solidFill>
              </a:rPr>
              <a:t>per 1,000 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32" name="Google Shape;43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6275" y="3307506"/>
            <a:ext cx="3405325" cy="1835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/>
          <p:nvPr/>
        </p:nvSpPr>
        <p:spPr>
          <a:xfrm>
            <a:off x="-50" y="2147600"/>
            <a:ext cx="9144000" cy="2448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pic>
        <p:nvPicPr>
          <p:cNvPr id="218" name="Google Shape;2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9" name="Google Shape;219;p21"/>
          <p:cNvGraphicFramePr/>
          <p:nvPr/>
        </p:nvGraphicFramePr>
        <p:xfrm>
          <a:off x="329350" y="256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{76B444FD-9E49-43CB-AAA3-5F489713A355}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7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1.0</a:t>
                      </a:r>
                      <a:endParaRPr b="1" sz="36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r>
                        <a:rPr b="1" lang="en" sz="3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.0</a:t>
                      </a:r>
                      <a:endParaRPr b="1" sz="3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</a:t>
                      </a:r>
                      <a:r>
                        <a:rPr b="1" lang="en" sz="3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.0</a:t>
                      </a:r>
                      <a:endParaRPr b="1" sz="3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</a:t>
                      </a:r>
                      <a:r>
                        <a:rPr b="1" lang="en" sz="3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.0</a:t>
                      </a:r>
                      <a:endParaRPr b="1" sz="3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7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</a:t>
                      </a:r>
                      <a:r>
                        <a:rPr b="1" lang="en" sz="37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.0</a:t>
                      </a:r>
                      <a:endParaRPr b="1" sz="37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Introduction</a:t>
                      </a:r>
                      <a:endParaRPr sz="13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Relevant Data</a:t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EDA</a:t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67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Modeling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67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Results</a:t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67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67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0" name="Google Shape;220;p21"/>
          <p:cNvSpPr/>
          <p:nvPr/>
        </p:nvSpPr>
        <p:spPr>
          <a:xfrm flipH="1" rot="10800000">
            <a:off x="453950" y="3213963"/>
            <a:ext cx="715200" cy="5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1" name="Google Shape;221;p21"/>
          <p:cNvSpPr/>
          <p:nvPr/>
        </p:nvSpPr>
        <p:spPr>
          <a:xfrm flipH="1" rot="10800000">
            <a:off x="1909600" y="3213963"/>
            <a:ext cx="715200" cy="5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 flipH="1" rot="10800000">
            <a:off x="4820900" y="3213963"/>
            <a:ext cx="715200" cy="5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/>
          <p:nvPr/>
        </p:nvSpPr>
        <p:spPr>
          <a:xfrm flipH="1" rot="10800000">
            <a:off x="6221375" y="3213963"/>
            <a:ext cx="715200" cy="5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1"/>
          <p:cNvSpPr/>
          <p:nvPr/>
        </p:nvSpPr>
        <p:spPr>
          <a:xfrm flipH="1" rot="10800000">
            <a:off x="3373100" y="3213963"/>
            <a:ext cx="715200" cy="5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5" name="Google Shape;225;p21"/>
          <p:cNvGraphicFramePr/>
          <p:nvPr/>
        </p:nvGraphicFramePr>
        <p:xfrm>
          <a:off x="7364375" y="2511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{76B444FD-9E49-43CB-AAA3-5F489713A355}</a:tableStyleId>
              </a:tblPr>
              <a:tblGrid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</a:t>
                      </a:r>
                      <a:r>
                        <a:rPr b="1" lang="en" sz="3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.0</a:t>
                      </a:r>
                      <a:endParaRPr b="1" sz="3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Conclusion</a:t>
                      </a:r>
                      <a:endParaRPr sz="13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6" name="Google Shape;226;p21"/>
          <p:cNvSpPr/>
          <p:nvPr/>
        </p:nvSpPr>
        <p:spPr>
          <a:xfrm flipH="1" rot="10800000">
            <a:off x="7486625" y="3213963"/>
            <a:ext cx="715200" cy="5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/>
          <p:cNvSpPr/>
          <p:nvPr/>
        </p:nvSpPr>
        <p:spPr>
          <a:xfrm>
            <a:off x="-50" y="2147600"/>
            <a:ext cx="9144000" cy="2448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9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pic>
        <p:nvPicPr>
          <p:cNvPr id="439" name="Google Shape;4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0" name="Google Shape;440;p39"/>
          <p:cNvGraphicFramePr/>
          <p:nvPr/>
        </p:nvGraphicFramePr>
        <p:xfrm>
          <a:off x="329350" y="256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{76B444FD-9E49-43CB-AAA3-5F489713A355}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1.0</a:t>
                      </a:r>
                      <a:endParaRPr b="1" sz="3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2.0</a:t>
                      </a:r>
                      <a:endParaRPr b="1" sz="3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7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3.0</a:t>
                      </a:r>
                      <a:endParaRPr b="1" sz="36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4.0</a:t>
                      </a:r>
                      <a:endParaRPr b="1" sz="3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7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5.0</a:t>
                      </a:r>
                      <a:endParaRPr b="1" sz="37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Introduction</a:t>
                      </a:r>
                      <a:endParaRPr sz="13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Relevant Data</a:t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EDA</a:t>
                      </a:r>
                      <a:endParaRPr sz="13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67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Modeling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67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Results</a:t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67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67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1" name="Google Shape;441;p39"/>
          <p:cNvSpPr/>
          <p:nvPr/>
        </p:nvSpPr>
        <p:spPr>
          <a:xfrm flipH="1" rot="10800000">
            <a:off x="453950" y="3213963"/>
            <a:ext cx="715200" cy="51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2" name="Google Shape;442;p39"/>
          <p:cNvSpPr/>
          <p:nvPr/>
        </p:nvSpPr>
        <p:spPr>
          <a:xfrm flipH="1" rot="10800000">
            <a:off x="1909600" y="3213963"/>
            <a:ext cx="715200" cy="5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9"/>
          <p:cNvSpPr/>
          <p:nvPr/>
        </p:nvSpPr>
        <p:spPr>
          <a:xfrm flipH="1" rot="10800000">
            <a:off x="4820900" y="3213963"/>
            <a:ext cx="715200" cy="5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9"/>
          <p:cNvSpPr/>
          <p:nvPr/>
        </p:nvSpPr>
        <p:spPr>
          <a:xfrm flipH="1" rot="10800000">
            <a:off x="6221375" y="3213963"/>
            <a:ext cx="715200" cy="5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9"/>
          <p:cNvSpPr/>
          <p:nvPr/>
        </p:nvSpPr>
        <p:spPr>
          <a:xfrm flipH="1" rot="10800000">
            <a:off x="3373100" y="3213963"/>
            <a:ext cx="715200" cy="5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46" name="Google Shape;446;p39"/>
          <p:cNvGraphicFramePr/>
          <p:nvPr/>
        </p:nvGraphicFramePr>
        <p:xfrm>
          <a:off x="7364375" y="2511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{76B444FD-9E49-43CB-AAA3-5F489713A355}</a:tableStyleId>
              </a:tblPr>
              <a:tblGrid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6.0</a:t>
                      </a:r>
                      <a:endParaRPr b="1" sz="3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Conclusion</a:t>
                      </a:r>
                      <a:endParaRPr sz="13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7" name="Google Shape;447;p39"/>
          <p:cNvSpPr/>
          <p:nvPr/>
        </p:nvSpPr>
        <p:spPr>
          <a:xfrm flipH="1" rot="10800000">
            <a:off x="7486625" y="3213963"/>
            <a:ext cx="715200" cy="5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0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</a:t>
            </a:r>
            <a:endParaRPr/>
          </a:p>
        </p:txBody>
      </p:sp>
      <p:pic>
        <p:nvPicPr>
          <p:cNvPr id="453" name="Google Shape;4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0"/>
          <p:cNvSpPr/>
          <p:nvPr/>
        </p:nvSpPr>
        <p:spPr>
          <a:xfrm>
            <a:off x="761725" y="2209050"/>
            <a:ext cx="3522900" cy="36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0"/>
          <p:cNvSpPr txBox="1"/>
          <p:nvPr/>
        </p:nvSpPr>
        <p:spPr>
          <a:xfrm>
            <a:off x="719525" y="2217900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6" name="Google Shape;456;p40"/>
          <p:cNvSpPr/>
          <p:nvPr/>
        </p:nvSpPr>
        <p:spPr>
          <a:xfrm>
            <a:off x="590225" y="2209050"/>
            <a:ext cx="361800" cy="362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78121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0"/>
          <p:cNvSpPr/>
          <p:nvPr/>
        </p:nvSpPr>
        <p:spPr>
          <a:xfrm>
            <a:off x="4208425" y="2209050"/>
            <a:ext cx="361800" cy="362700"/>
          </a:xfrm>
          <a:prstGeom prst="flowChartDelay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0"/>
          <p:cNvSpPr txBox="1"/>
          <p:nvPr/>
        </p:nvSpPr>
        <p:spPr>
          <a:xfrm>
            <a:off x="4148425" y="2217900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9" name="Google Shape;459;p40"/>
          <p:cNvSpPr txBox="1"/>
          <p:nvPr/>
        </p:nvSpPr>
        <p:spPr>
          <a:xfrm>
            <a:off x="620600" y="2128125"/>
            <a:ext cx="361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21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60" name="Google Shape;460;p40"/>
          <p:cNvSpPr txBox="1"/>
          <p:nvPr/>
        </p:nvSpPr>
        <p:spPr>
          <a:xfrm>
            <a:off x="1049500" y="2088900"/>
            <a:ext cx="3420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Choropleth Maps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1" name="Google Shape;461;p40"/>
          <p:cNvSpPr/>
          <p:nvPr/>
        </p:nvSpPr>
        <p:spPr>
          <a:xfrm>
            <a:off x="761725" y="2996075"/>
            <a:ext cx="3522900" cy="36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0"/>
          <p:cNvSpPr txBox="1"/>
          <p:nvPr/>
        </p:nvSpPr>
        <p:spPr>
          <a:xfrm>
            <a:off x="719525" y="3004925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3" name="Google Shape;463;p40"/>
          <p:cNvSpPr/>
          <p:nvPr/>
        </p:nvSpPr>
        <p:spPr>
          <a:xfrm>
            <a:off x="590225" y="2996075"/>
            <a:ext cx="361800" cy="362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78121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0"/>
          <p:cNvSpPr/>
          <p:nvPr/>
        </p:nvSpPr>
        <p:spPr>
          <a:xfrm>
            <a:off x="4208425" y="2996075"/>
            <a:ext cx="361800" cy="362700"/>
          </a:xfrm>
          <a:prstGeom prst="flowChartDelay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0"/>
          <p:cNvSpPr txBox="1"/>
          <p:nvPr/>
        </p:nvSpPr>
        <p:spPr>
          <a:xfrm>
            <a:off x="4148425" y="3004925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6" name="Google Shape;466;p40"/>
          <p:cNvSpPr txBox="1"/>
          <p:nvPr/>
        </p:nvSpPr>
        <p:spPr>
          <a:xfrm>
            <a:off x="590225" y="2895538"/>
            <a:ext cx="361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sz="21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67" name="Google Shape;467;p40"/>
          <p:cNvSpPr txBox="1"/>
          <p:nvPr/>
        </p:nvSpPr>
        <p:spPr>
          <a:xfrm>
            <a:off x="1049500" y="2875925"/>
            <a:ext cx="3420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EDA: Confirmed Cases 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8" name="Google Shape;468;p40"/>
          <p:cNvSpPr/>
          <p:nvPr/>
        </p:nvSpPr>
        <p:spPr>
          <a:xfrm>
            <a:off x="761725" y="3763488"/>
            <a:ext cx="3522900" cy="36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0"/>
          <p:cNvSpPr txBox="1"/>
          <p:nvPr/>
        </p:nvSpPr>
        <p:spPr>
          <a:xfrm>
            <a:off x="719525" y="3772338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0" name="Google Shape;470;p40"/>
          <p:cNvSpPr/>
          <p:nvPr/>
        </p:nvSpPr>
        <p:spPr>
          <a:xfrm>
            <a:off x="590225" y="3763488"/>
            <a:ext cx="361800" cy="362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78121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0"/>
          <p:cNvSpPr/>
          <p:nvPr/>
        </p:nvSpPr>
        <p:spPr>
          <a:xfrm>
            <a:off x="4208425" y="3763488"/>
            <a:ext cx="361800" cy="362700"/>
          </a:xfrm>
          <a:prstGeom prst="flowChartDelay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0"/>
          <p:cNvSpPr txBox="1"/>
          <p:nvPr/>
        </p:nvSpPr>
        <p:spPr>
          <a:xfrm>
            <a:off x="4148425" y="3772338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3" name="Google Shape;473;p40"/>
          <p:cNvSpPr txBox="1"/>
          <p:nvPr/>
        </p:nvSpPr>
        <p:spPr>
          <a:xfrm>
            <a:off x="590225" y="3662950"/>
            <a:ext cx="361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sz="21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74" name="Google Shape;474;p40"/>
          <p:cNvSpPr txBox="1"/>
          <p:nvPr/>
        </p:nvSpPr>
        <p:spPr>
          <a:xfrm>
            <a:off x="1049500" y="3643338"/>
            <a:ext cx="3420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EDA: Deaths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1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C</a:t>
            </a:r>
            <a:r>
              <a:rPr lang="en"/>
              <a:t>horoplethr </a:t>
            </a:r>
            <a:endParaRPr/>
          </a:p>
        </p:txBody>
      </p:sp>
      <p:pic>
        <p:nvPicPr>
          <p:cNvPr id="480" name="Google Shape;4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71749"/>
            <a:ext cx="6464376" cy="23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5225" y="1605538"/>
            <a:ext cx="5668774" cy="17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2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Cases per 1000 by County</a:t>
            </a:r>
            <a:endParaRPr/>
          </a:p>
        </p:txBody>
      </p:sp>
      <p:pic>
        <p:nvPicPr>
          <p:cNvPr id="488" name="Google Shape;4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527921"/>
            <a:ext cx="8157411" cy="346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3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Deaths per 1000 by County</a:t>
            </a:r>
            <a:endParaRPr/>
          </a:p>
        </p:txBody>
      </p:sp>
      <p:pic>
        <p:nvPicPr>
          <p:cNvPr id="495" name="Google Shape;4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7925"/>
            <a:ext cx="8443189" cy="36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4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Number of Beds per 1000 by County</a:t>
            </a:r>
            <a:endParaRPr/>
          </a:p>
        </p:txBody>
      </p:sp>
      <p:pic>
        <p:nvPicPr>
          <p:cNvPr id="502" name="Google Shape;5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7921"/>
            <a:ext cx="8258859" cy="346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5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Median Household Income by County</a:t>
            </a:r>
            <a:endParaRPr/>
          </a:p>
        </p:txBody>
      </p:sp>
      <p:pic>
        <p:nvPicPr>
          <p:cNvPr id="509" name="Google Shape;5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7921"/>
            <a:ext cx="8021384" cy="346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6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EDA: “Confirmed Cases”: Feature Relationships</a:t>
            </a:r>
            <a:endParaRPr sz="2600"/>
          </a:p>
        </p:txBody>
      </p:sp>
      <p:pic>
        <p:nvPicPr>
          <p:cNvPr id="516" name="Google Shape;51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7921"/>
            <a:ext cx="4001895" cy="3463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6"/>
          <p:cNvPicPr preferRelativeResize="0"/>
          <p:nvPr/>
        </p:nvPicPr>
        <p:blipFill rotWithShape="1">
          <a:blip r:embed="rId5">
            <a:alphaModFix/>
          </a:blip>
          <a:srcRect b="0" l="57750" r="27641" t="0"/>
          <a:stretch/>
        </p:blipFill>
        <p:spPr>
          <a:xfrm>
            <a:off x="4630800" y="1559875"/>
            <a:ext cx="3210126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6"/>
          <p:cNvPicPr preferRelativeResize="0"/>
          <p:nvPr/>
        </p:nvPicPr>
        <p:blipFill rotWithShape="1">
          <a:blip r:embed="rId6">
            <a:alphaModFix/>
          </a:blip>
          <a:srcRect b="0" l="22620" r="69992" t="0"/>
          <a:stretch/>
        </p:blipFill>
        <p:spPr>
          <a:xfrm>
            <a:off x="6187788" y="3312475"/>
            <a:ext cx="1653137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6"/>
          <p:cNvPicPr preferRelativeResize="0"/>
          <p:nvPr/>
        </p:nvPicPr>
        <p:blipFill rotWithShape="1">
          <a:blip r:embed="rId7">
            <a:alphaModFix/>
          </a:blip>
          <a:srcRect b="0" l="36720" r="55777" t="0"/>
          <a:stretch/>
        </p:blipFill>
        <p:spPr>
          <a:xfrm>
            <a:off x="4610875" y="3312475"/>
            <a:ext cx="1653125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7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EDA: “Confirmed Cases”: Feature Relationships</a:t>
            </a:r>
            <a:endParaRPr sz="2600"/>
          </a:p>
        </p:txBody>
      </p:sp>
      <p:pic>
        <p:nvPicPr>
          <p:cNvPr id="526" name="Google Shape;5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8400" y="1552000"/>
            <a:ext cx="4211324" cy="359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8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“Deaths” Feature Relationships</a:t>
            </a:r>
            <a:endParaRPr/>
          </a:p>
        </p:txBody>
      </p:sp>
      <p:pic>
        <p:nvPicPr>
          <p:cNvPr id="533" name="Google Shape;5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604121"/>
            <a:ext cx="3996570" cy="3463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0113" y="1524000"/>
            <a:ext cx="338137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8"/>
          <p:cNvPicPr preferRelativeResize="0"/>
          <p:nvPr/>
        </p:nvPicPr>
        <p:blipFill rotWithShape="1">
          <a:blip r:embed="rId6">
            <a:alphaModFix/>
          </a:blip>
          <a:srcRect b="0" l="0" r="5970" t="0"/>
          <a:stretch/>
        </p:blipFill>
        <p:spPr>
          <a:xfrm>
            <a:off x="6342075" y="3238500"/>
            <a:ext cx="1749425" cy="19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8"/>
          <p:cNvPicPr preferRelativeResize="0"/>
          <p:nvPr/>
        </p:nvPicPr>
        <p:blipFill rotWithShape="1">
          <a:blip r:embed="rId7">
            <a:alphaModFix/>
          </a:blip>
          <a:srcRect b="0" l="4761" r="0" t="0"/>
          <a:stretch/>
        </p:blipFill>
        <p:spPr>
          <a:xfrm>
            <a:off x="4693651" y="3305175"/>
            <a:ext cx="174942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232" name="Google Shape;2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2"/>
          <p:cNvSpPr/>
          <p:nvPr/>
        </p:nvSpPr>
        <p:spPr>
          <a:xfrm>
            <a:off x="761725" y="2132850"/>
            <a:ext cx="3522900" cy="36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2"/>
          <p:cNvSpPr txBox="1"/>
          <p:nvPr/>
        </p:nvSpPr>
        <p:spPr>
          <a:xfrm>
            <a:off x="719525" y="2141700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5" name="Google Shape;235;p22"/>
          <p:cNvSpPr/>
          <p:nvPr/>
        </p:nvSpPr>
        <p:spPr>
          <a:xfrm>
            <a:off x="590225" y="2132850"/>
            <a:ext cx="361800" cy="362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78121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2"/>
          <p:cNvSpPr/>
          <p:nvPr/>
        </p:nvSpPr>
        <p:spPr>
          <a:xfrm>
            <a:off x="4208425" y="2132850"/>
            <a:ext cx="361800" cy="362700"/>
          </a:xfrm>
          <a:prstGeom prst="flowChartDelay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2"/>
          <p:cNvSpPr txBox="1"/>
          <p:nvPr/>
        </p:nvSpPr>
        <p:spPr>
          <a:xfrm>
            <a:off x="4148425" y="2141700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8" name="Google Shape;238;p22"/>
          <p:cNvSpPr txBox="1"/>
          <p:nvPr/>
        </p:nvSpPr>
        <p:spPr>
          <a:xfrm>
            <a:off x="620600" y="2051925"/>
            <a:ext cx="361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21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9" name="Google Shape;239;p22"/>
          <p:cNvSpPr txBox="1"/>
          <p:nvPr/>
        </p:nvSpPr>
        <p:spPr>
          <a:xfrm>
            <a:off x="1049500" y="2012700"/>
            <a:ext cx="3420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Covid-19 Context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0" name="Google Shape;240;p22"/>
          <p:cNvSpPr/>
          <p:nvPr/>
        </p:nvSpPr>
        <p:spPr>
          <a:xfrm>
            <a:off x="761725" y="2691275"/>
            <a:ext cx="3522900" cy="36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2"/>
          <p:cNvSpPr txBox="1"/>
          <p:nvPr/>
        </p:nvSpPr>
        <p:spPr>
          <a:xfrm>
            <a:off x="719525" y="2700125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" name="Google Shape;242;p22"/>
          <p:cNvSpPr/>
          <p:nvPr/>
        </p:nvSpPr>
        <p:spPr>
          <a:xfrm>
            <a:off x="590225" y="2691275"/>
            <a:ext cx="361800" cy="362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78121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4208425" y="2691275"/>
            <a:ext cx="361800" cy="362700"/>
          </a:xfrm>
          <a:prstGeom prst="flowChartDelay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2"/>
          <p:cNvSpPr txBox="1"/>
          <p:nvPr/>
        </p:nvSpPr>
        <p:spPr>
          <a:xfrm>
            <a:off x="4148425" y="2700125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5" name="Google Shape;245;p22"/>
          <p:cNvSpPr txBox="1"/>
          <p:nvPr/>
        </p:nvSpPr>
        <p:spPr>
          <a:xfrm>
            <a:off x="590225" y="2590738"/>
            <a:ext cx="361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sz="21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6" name="Google Shape;246;p22"/>
          <p:cNvSpPr txBox="1"/>
          <p:nvPr/>
        </p:nvSpPr>
        <p:spPr>
          <a:xfrm>
            <a:off x="1049500" y="2571125"/>
            <a:ext cx="3420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Social Determinants of Health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7" name="Google Shape;247;p22"/>
          <p:cNvSpPr/>
          <p:nvPr/>
        </p:nvSpPr>
        <p:spPr>
          <a:xfrm>
            <a:off x="761725" y="3306288"/>
            <a:ext cx="3522900" cy="36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2"/>
          <p:cNvSpPr txBox="1"/>
          <p:nvPr/>
        </p:nvSpPr>
        <p:spPr>
          <a:xfrm>
            <a:off x="719525" y="3315138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9" name="Google Shape;249;p22"/>
          <p:cNvSpPr/>
          <p:nvPr/>
        </p:nvSpPr>
        <p:spPr>
          <a:xfrm>
            <a:off x="590225" y="3306288"/>
            <a:ext cx="361800" cy="362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78121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2"/>
          <p:cNvSpPr/>
          <p:nvPr/>
        </p:nvSpPr>
        <p:spPr>
          <a:xfrm>
            <a:off x="4208425" y="3306288"/>
            <a:ext cx="361800" cy="362700"/>
          </a:xfrm>
          <a:prstGeom prst="flowChartDelay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2"/>
          <p:cNvSpPr txBox="1"/>
          <p:nvPr/>
        </p:nvSpPr>
        <p:spPr>
          <a:xfrm>
            <a:off x="4148425" y="3315138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" name="Google Shape;252;p22"/>
          <p:cNvSpPr txBox="1"/>
          <p:nvPr/>
        </p:nvSpPr>
        <p:spPr>
          <a:xfrm>
            <a:off x="590225" y="3205750"/>
            <a:ext cx="361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sz="21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3" name="Google Shape;253;p22"/>
          <p:cNvSpPr txBox="1"/>
          <p:nvPr/>
        </p:nvSpPr>
        <p:spPr>
          <a:xfrm>
            <a:off x="1049500" y="3186138"/>
            <a:ext cx="3420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Related Work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4" name="Google Shape;254;p22"/>
          <p:cNvSpPr/>
          <p:nvPr/>
        </p:nvSpPr>
        <p:spPr>
          <a:xfrm>
            <a:off x="761725" y="3997500"/>
            <a:ext cx="3522900" cy="36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2"/>
          <p:cNvSpPr txBox="1"/>
          <p:nvPr/>
        </p:nvSpPr>
        <p:spPr>
          <a:xfrm>
            <a:off x="719525" y="4006350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6" name="Google Shape;256;p22"/>
          <p:cNvSpPr/>
          <p:nvPr/>
        </p:nvSpPr>
        <p:spPr>
          <a:xfrm>
            <a:off x="590225" y="3997500"/>
            <a:ext cx="361800" cy="362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78121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4208425" y="3997500"/>
            <a:ext cx="361800" cy="362700"/>
          </a:xfrm>
          <a:prstGeom prst="flowChartDelay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2"/>
          <p:cNvSpPr txBox="1"/>
          <p:nvPr/>
        </p:nvSpPr>
        <p:spPr>
          <a:xfrm>
            <a:off x="4148425" y="4006350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9" name="Google Shape;259;p22"/>
          <p:cNvSpPr txBox="1"/>
          <p:nvPr/>
        </p:nvSpPr>
        <p:spPr>
          <a:xfrm>
            <a:off x="590225" y="3896963"/>
            <a:ext cx="361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4</a:t>
            </a:r>
            <a:endParaRPr sz="21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0" name="Google Shape;260;p22"/>
          <p:cNvSpPr txBox="1"/>
          <p:nvPr/>
        </p:nvSpPr>
        <p:spPr>
          <a:xfrm>
            <a:off x="1049500" y="3877350"/>
            <a:ext cx="3420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Main Research Question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9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“Deaths” Feature Relationships</a:t>
            </a:r>
            <a:endParaRPr/>
          </a:p>
        </p:txBody>
      </p:sp>
      <p:pic>
        <p:nvPicPr>
          <p:cNvPr id="543" name="Google Shape;54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8400" y="1527921"/>
            <a:ext cx="4261026" cy="3463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0"/>
          <p:cNvSpPr/>
          <p:nvPr/>
        </p:nvSpPr>
        <p:spPr>
          <a:xfrm>
            <a:off x="-50" y="2147600"/>
            <a:ext cx="9144000" cy="2448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0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pic>
        <p:nvPicPr>
          <p:cNvPr id="551" name="Google Shape;5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2" name="Google Shape;552;p50"/>
          <p:cNvGraphicFramePr/>
          <p:nvPr/>
        </p:nvGraphicFramePr>
        <p:xfrm>
          <a:off x="329350" y="256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{76B444FD-9E49-43CB-AAA3-5F489713A355}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1.0</a:t>
                      </a:r>
                      <a:endParaRPr b="1" sz="3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2.0</a:t>
                      </a:r>
                      <a:endParaRPr b="1" sz="3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3.0</a:t>
                      </a:r>
                      <a:endParaRPr b="1" sz="3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7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4.0</a:t>
                      </a:r>
                      <a:endParaRPr b="1" sz="36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7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5.0</a:t>
                      </a:r>
                      <a:endParaRPr b="1" sz="37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Introduction</a:t>
                      </a:r>
                      <a:endParaRPr sz="13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Relevant Data</a:t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EDA</a:t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67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Modeling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67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Results</a:t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67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67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3" name="Google Shape;553;p50"/>
          <p:cNvSpPr/>
          <p:nvPr/>
        </p:nvSpPr>
        <p:spPr>
          <a:xfrm flipH="1" rot="10800000">
            <a:off x="453950" y="3213963"/>
            <a:ext cx="715200" cy="51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4" name="Google Shape;554;p50"/>
          <p:cNvSpPr/>
          <p:nvPr/>
        </p:nvSpPr>
        <p:spPr>
          <a:xfrm flipH="1" rot="10800000">
            <a:off x="1909600" y="3213963"/>
            <a:ext cx="715200" cy="5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0"/>
          <p:cNvSpPr/>
          <p:nvPr/>
        </p:nvSpPr>
        <p:spPr>
          <a:xfrm flipH="1" rot="10800000">
            <a:off x="4820900" y="3213963"/>
            <a:ext cx="715200" cy="5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0"/>
          <p:cNvSpPr/>
          <p:nvPr/>
        </p:nvSpPr>
        <p:spPr>
          <a:xfrm flipH="1" rot="10800000">
            <a:off x="6221375" y="3213963"/>
            <a:ext cx="715200" cy="5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0"/>
          <p:cNvSpPr/>
          <p:nvPr/>
        </p:nvSpPr>
        <p:spPr>
          <a:xfrm flipH="1" rot="10800000">
            <a:off x="3373100" y="3213963"/>
            <a:ext cx="715200" cy="5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58" name="Google Shape;558;p50"/>
          <p:cNvGraphicFramePr/>
          <p:nvPr/>
        </p:nvGraphicFramePr>
        <p:xfrm>
          <a:off x="7364375" y="2511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{76B444FD-9E49-43CB-AAA3-5F489713A355}</a:tableStyleId>
              </a:tblPr>
              <a:tblGrid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6.0</a:t>
                      </a:r>
                      <a:endParaRPr b="1" sz="3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Conclusion</a:t>
                      </a:r>
                      <a:endParaRPr sz="13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9" name="Google Shape;559;p50"/>
          <p:cNvSpPr/>
          <p:nvPr/>
        </p:nvSpPr>
        <p:spPr>
          <a:xfrm flipH="1" rot="10800000">
            <a:off x="7486625" y="3213963"/>
            <a:ext cx="715200" cy="5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1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pic>
        <p:nvPicPr>
          <p:cNvPr id="565" name="Google Shape;5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1"/>
          <p:cNvSpPr/>
          <p:nvPr/>
        </p:nvSpPr>
        <p:spPr>
          <a:xfrm>
            <a:off x="761725" y="1904250"/>
            <a:ext cx="3522900" cy="36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1"/>
          <p:cNvSpPr txBox="1"/>
          <p:nvPr/>
        </p:nvSpPr>
        <p:spPr>
          <a:xfrm>
            <a:off x="719525" y="1913100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8" name="Google Shape;568;p51"/>
          <p:cNvSpPr/>
          <p:nvPr/>
        </p:nvSpPr>
        <p:spPr>
          <a:xfrm>
            <a:off x="590225" y="1904250"/>
            <a:ext cx="361800" cy="362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78121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51"/>
          <p:cNvSpPr/>
          <p:nvPr/>
        </p:nvSpPr>
        <p:spPr>
          <a:xfrm>
            <a:off x="4208425" y="1904250"/>
            <a:ext cx="361800" cy="362700"/>
          </a:xfrm>
          <a:prstGeom prst="flowChartDelay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51"/>
          <p:cNvSpPr txBox="1"/>
          <p:nvPr/>
        </p:nvSpPr>
        <p:spPr>
          <a:xfrm>
            <a:off x="4148425" y="1913100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1" name="Google Shape;571;p51"/>
          <p:cNvSpPr txBox="1"/>
          <p:nvPr/>
        </p:nvSpPr>
        <p:spPr>
          <a:xfrm>
            <a:off x="620600" y="1823325"/>
            <a:ext cx="361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21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72" name="Google Shape;572;p51"/>
          <p:cNvSpPr txBox="1"/>
          <p:nvPr/>
        </p:nvSpPr>
        <p:spPr>
          <a:xfrm>
            <a:off x="1049500" y="1784100"/>
            <a:ext cx="3420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Decision Tree for Cases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3" name="Google Shape;573;p51"/>
          <p:cNvSpPr/>
          <p:nvPr/>
        </p:nvSpPr>
        <p:spPr>
          <a:xfrm>
            <a:off x="761725" y="2462675"/>
            <a:ext cx="3522900" cy="36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51"/>
          <p:cNvSpPr txBox="1"/>
          <p:nvPr/>
        </p:nvSpPr>
        <p:spPr>
          <a:xfrm>
            <a:off x="719525" y="2471525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5" name="Google Shape;575;p51"/>
          <p:cNvSpPr/>
          <p:nvPr/>
        </p:nvSpPr>
        <p:spPr>
          <a:xfrm>
            <a:off x="590225" y="2462675"/>
            <a:ext cx="361800" cy="362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78121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1"/>
          <p:cNvSpPr/>
          <p:nvPr/>
        </p:nvSpPr>
        <p:spPr>
          <a:xfrm>
            <a:off x="4208425" y="2462675"/>
            <a:ext cx="361800" cy="362700"/>
          </a:xfrm>
          <a:prstGeom prst="flowChartDelay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1"/>
          <p:cNvSpPr txBox="1"/>
          <p:nvPr/>
        </p:nvSpPr>
        <p:spPr>
          <a:xfrm>
            <a:off x="4148425" y="2471525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8" name="Google Shape;578;p51"/>
          <p:cNvSpPr txBox="1"/>
          <p:nvPr/>
        </p:nvSpPr>
        <p:spPr>
          <a:xfrm>
            <a:off x="590225" y="2362138"/>
            <a:ext cx="361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sz="21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79" name="Google Shape;579;p51"/>
          <p:cNvSpPr txBox="1"/>
          <p:nvPr/>
        </p:nvSpPr>
        <p:spPr>
          <a:xfrm>
            <a:off x="1049500" y="2342525"/>
            <a:ext cx="3420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Random Forest for Cases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0" name="Google Shape;580;p51"/>
          <p:cNvSpPr/>
          <p:nvPr/>
        </p:nvSpPr>
        <p:spPr>
          <a:xfrm>
            <a:off x="761725" y="3077688"/>
            <a:ext cx="3522900" cy="36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1"/>
          <p:cNvSpPr txBox="1"/>
          <p:nvPr/>
        </p:nvSpPr>
        <p:spPr>
          <a:xfrm>
            <a:off x="719525" y="3086538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2" name="Google Shape;582;p51"/>
          <p:cNvSpPr/>
          <p:nvPr/>
        </p:nvSpPr>
        <p:spPr>
          <a:xfrm>
            <a:off x="590225" y="3077688"/>
            <a:ext cx="361800" cy="362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78121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1"/>
          <p:cNvSpPr/>
          <p:nvPr/>
        </p:nvSpPr>
        <p:spPr>
          <a:xfrm>
            <a:off x="4208425" y="3077688"/>
            <a:ext cx="361800" cy="362700"/>
          </a:xfrm>
          <a:prstGeom prst="flowChartDelay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1"/>
          <p:cNvSpPr txBox="1"/>
          <p:nvPr/>
        </p:nvSpPr>
        <p:spPr>
          <a:xfrm>
            <a:off x="4148425" y="3086538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5" name="Google Shape;585;p51"/>
          <p:cNvSpPr txBox="1"/>
          <p:nvPr/>
        </p:nvSpPr>
        <p:spPr>
          <a:xfrm>
            <a:off x="590225" y="2977150"/>
            <a:ext cx="361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sz="21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86" name="Google Shape;586;p51"/>
          <p:cNvSpPr txBox="1"/>
          <p:nvPr/>
        </p:nvSpPr>
        <p:spPr>
          <a:xfrm>
            <a:off x="1049500" y="2957538"/>
            <a:ext cx="3420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Decision Tree for Deaths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7" name="Google Shape;587;p51"/>
          <p:cNvSpPr/>
          <p:nvPr/>
        </p:nvSpPr>
        <p:spPr>
          <a:xfrm>
            <a:off x="761725" y="3768900"/>
            <a:ext cx="3522900" cy="36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1"/>
          <p:cNvSpPr txBox="1"/>
          <p:nvPr/>
        </p:nvSpPr>
        <p:spPr>
          <a:xfrm>
            <a:off x="719525" y="3777750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9" name="Google Shape;589;p51"/>
          <p:cNvSpPr/>
          <p:nvPr/>
        </p:nvSpPr>
        <p:spPr>
          <a:xfrm>
            <a:off x="590225" y="3768900"/>
            <a:ext cx="361800" cy="362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78121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1"/>
          <p:cNvSpPr/>
          <p:nvPr/>
        </p:nvSpPr>
        <p:spPr>
          <a:xfrm>
            <a:off x="4208425" y="3768900"/>
            <a:ext cx="361800" cy="362700"/>
          </a:xfrm>
          <a:prstGeom prst="flowChartDelay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1"/>
          <p:cNvSpPr txBox="1"/>
          <p:nvPr/>
        </p:nvSpPr>
        <p:spPr>
          <a:xfrm>
            <a:off x="4148425" y="3777750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2" name="Google Shape;592;p51"/>
          <p:cNvSpPr txBox="1"/>
          <p:nvPr/>
        </p:nvSpPr>
        <p:spPr>
          <a:xfrm>
            <a:off x="590225" y="3668363"/>
            <a:ext cx="361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4</a:t>
            </a:r>
            <a:endParaRPr sz="21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93" name="Google Shape;593;p51"/>
          <p:cNvSpPr txBox="1"/>
          <p:nvPr/>
        </p:nvSpPr>
        <p:spPr>
          <a:xfrm>
            <a:off x="1049500" y="3648750"/>
            <a:ext cx="3420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Random Forest for Deaths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4" name="Google Shape;594;p51"/>
          <p:cNvSpPr/>
          <p:nvPr/>
        </p:nvSpPr>
        <p:spPr>
          <a:xfrm>
            <a:off x="761725" y="4454700"/>
            <a:ext cx="3522900" cy="36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1"/>
          <p:cNvSpPr txBox="1"/>
          <p:nvPr/>
        </p:nvSpPr>
        <p:spPr>
          <a:xfrm>
            <a:off x="719525" y="4463550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6" name="Google Shape;596;p51"/>
          <p:cNvSpPr/>
          <p:nvPr/>
        </p:nvSpPr>
        <p:spPr>
          <a:xfrm>
            <a:off x="590225" y="4454700"/>
            <a:ext cx="361800" cy="362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78121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1"/>
          <p:cNvSpPr/>
          <p:nvPr/>
        </p:nvSpPr>
        <p:spPr>
          <a:xfrm>
            <a:off x="4208425" y="4454700"/>
            <a:ext cx="361800" cy="362700"/>
          </a:xfrm>
          <a:prstGeom prst="flowChartDelay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1"/>
          <p:cNvSpPr txBox="1"/>
          <p:nvPr/>
        </p:nvSpPr>
        <p:spPr>
          <a:xfrm>
            <a:off x="4148425" y="4463550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9" name="Google Shape;599;p51"/>
          <p:cNvSpPr txBox="1"/>
          <p:nvPr/>
        </p:nvSpPr>
        <p:spPr>
          <a:xfrm>
            <a:off x="590225" y="4354163"/>
            <a:ext cx="361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5</a:t>
            </a:r>
            <a:endParaRPr sz="21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00" name="Google Shape;600;p51"/>
          <p:cNvSpPr txBox="1"/>
          <p:nvPr/>
        </p:nvSpPr>
        <p:spPr>
          <a:xfrm>
            <a:off x="1049500" y="4334550"/>
            <a:ext cx="3420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Takeaway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2"/>
          <p:cNvSpPr txBox="1"/>
          <p:nvPr>
            <p:ph type="title"/>
          </p:nvPr>
        </p:nvSpPr>
        <p:spPr>
          <a:xfrm>
            <a:off x="215275" y="564925"/>
            <a:ext cx="76821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- Decision Tree Classifier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Quartiles (Cases per 1000) </a:t>
            </a:r>
            <a:endParaRPr/>
          </a:p>
        </p:txBody>
      </p:sp>
      <p:pic>
        <p:nvPicPr>
          <p:cNvPr id="606" name="Google Shape;6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25" y="1906975"/>
            <a:ext cx="2626951" cy="20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786" y="4125225"/>
            <a:ext cx="2196164" cy="87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0551" y="1906975"/>
            <a:ext cx="2739700" cy="20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0563" y="4155428"/>
            <a:ext cx="2196175" cy="84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498" y="1906975"/>
            <a:ext cx="3657078" cy="26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2"/>
          <p:cNvSpPr txBox="1"/>
          <p:nvPr/>
        </p:nvSpPr>
        <p:spPr>
          <a:xfrm>
            <a:off x="460650" y="1462600"/>
            <a:ext cx="4959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Tree Classifier (max_depth = 6)</a:t>
            </a:r>
            <a:endParaRPr b="1" sz="17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3"/>
          <p:cNvSpPr txBox="1"/>
          <p:nvPr>
            <p:ph type="title"/>
          </p:nvPr>
        </p:nvSpPr>
        <p:spPr>
          <a:xfrm>
            <a:off x="215275" y="564925"/>
            <a:ext cx="76821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- Random Forest Classifier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Quartiles (Cases per 1000) </a:t>
            </a:r>
            <a:endParaRPr/>
          </a:p>
        </p:txBody>
      </p:sp>
      <p:pic>
        <p:nvPicPr>
          <p:cNvPr id="618" name="Google Shape;61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50" y="1630612"/>
            <a:ext cx="2688525" cy="21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150" y="3801025"/>
            <a:ext cx="2344128" cy="9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3975" y="1630600"/>
            <a:ext cx="2688525" cy="20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9300" y="3801025"/>
            <a:ext cx="1983775" cy="8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99528" y="1973475"/>
            <a:ext cx="3720674" cy="2776817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53"/>
          <p:cNvSpPr txBox="1"/>
          <p:nvPr/>
        </p:nvSpPr>
        <p:spPr>
          <a:xfrm>
            <a:off x="460650" y="1386400"/>
            <a:ext cx="694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Random Forest Classifier (n_estimators=20, max_depth=8, random_state=0)</a:t>
            </a:r>
            <a:endParaRPr b="1" sz="17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4"/>
          <p:cNvSpPr txBox="1"/>
          <p:nvPr>
            <p:ph type="title"/>
          </p:nvPr>
        </p:nvSpPr>
        <p:spPr>
          <a:xfrm>
            <a:off x="215275" y="564925"/>
            <a:ext cx="76821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- Decision Tree Classifier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Quartiles (Deaths per 1000) </a:t>
            </a:r>
            <a:endParaRPr/>
          </a:p>
        </p:txBody>
      </p:sp>
      <p:pic>
        <p:nvPicPr>
          <p:cNvPr id="630" name="Google Shape;6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" y="1828158"/>
            <a:ext cx="2754250" cy="2040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100" y="4052825"/>
            <a:ext cx="2248330" cy="9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1734" y="1828150"/>
            <a:ext cx="2628366" cy="20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62065" y="4052825"/>
            <a:ext cx="2040935" cy="8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7925" y="1730425"/>
            <a:ext cx="3676076" cy="31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4"/>
          <p:cNvSpPr txBox="1"/>
          <p:nvPr/>
        </p:nvSpPr>
        <p:spPr>
          <a:xfrm>
            <a:off x="460650" y="1462600"/>
            <a:ext cx="4959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Tree Classifier (max_depth = 6)</a:t>
            </a:r>
            <a:endParaRPr b="1" sz="17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5"/>
          <p:cNvSpPr txBox="1"/>
          <p:nvPr>
            <p:ph type="title"/>
          </p:nvPr>
        </p:nvSpPr>
        <p:spPr>
          <a:xfrm>
            <a:off x="215275" y="564925"/>
            <a:ext cx="76821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- Random Forest Classifier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Quartiles (Deaths per 1000) </a:t>
            </a:r>
            <a:endParaRPr/>
          </a:p>
        </p:txBody>
      </p:sp>
      <p:pic>
        <p:nvPicPr>
          <p:cNvPr id="642" name="Google Shape;64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0500" y="1746883"/>
            <a:ext cx="2720200" cy="2127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688" y="3964250"/>
            <a:ext cx="2267825" cy="9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7550" y="1793200"/>
            <a:ext cx="2720198" cy="20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37950" y="3957660"/>
            <a:ext cx="2267825" cy="93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02600" y="1910250"/>
            <a:ext cx="3806650" cy="26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5"/>
          <p:cNvSpPr txBox="1"/>
          <p:nvPr/>
        </p:nvSpPr>
        <p:spPr>
          <a:xfrm>
            <a:off x="308250" y="1462600"/>
            <a:ext cx="694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Random Forest Classifier (n_estimators=20, max_depth=8, random_state=0)</a:t>
            </a:r>
            <a:endParaRPr b="1" sz="17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6"/>
          <p:cNvSpPr txBox="1"/>
          <p:nvPr>
            <p:ph type="title"/>
          </p:nvPr>
        </p:nvSpPr>
        <p:spPr>
          <a:xfrm>
            <a:off x="215275" y="564925"/>
            <a:ext cx="76821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- Takeaway</a:t>
            </a:r>
            <a:endParaRPr/>
          </a:p>
        </p:txBody>
      </p:sp>
      <p:sp>
        <p:nvSpPr>
          <p:cNvPr id="654" name="Google Shape;654;p56"/>
          <p:cNvSpPr txBox="1"/>
          <p:nvPr>
            <p:ph idx="4294967295" type="body"/>
          </p:nvPr>
        </p:nvSpPr>
        <p:spPr>
          <a:xfrm>
            <a:off x="-100" y="1433825"/>
            <a:ext cx="9144000" cy="199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b="1" lang="en">
                <a:solidFill>
                  <a:srgbClr val="000000"/>
                </a:solidFill>
              </a:rPr>
              <a:t>All models had better performance on the training set (in classifying </a:t>
            </a:r>
            <a:r>
              <a:rPr b="1" lang="en">
                <a:solidFill>
                  <a:srgbClr val="000000"/>
                </a:solidFill>
              </a:rPr>
              <a:t>countries</a:t>
            </a:r>
            <a:r>
              <a:rPr b="1" lang="en">
                <a:solidFill>
                  <a:srgbClr val="000000"/>
                </a:solidFill>
              </a:rPr>
              <a:t> into the appropriate quartiles) compared to the test set</a:t>
            </a:r>
            <a:endParaRPr b="1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</a:pPr>
            <a:r>
              <a:rPr lang="en" sz="1700">
                <a:solidFill>
                  <a:srgbClr val="000000"/>
                </a:solidFill>
              </a:rPr>
              <a:t>In some cases, the test performance just above chance 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</a:pPr>
            <a:r>
              <a:rPr lang="en" sz="1700">
                <a:solidFill>
                  <a:srgbClr val="000000"/>
                </a:solidFill>
              </a:rPr>
              <a:t>However, F1s for the test set were relatively high when observing the top and bottom quartiles (above 60% with all models). 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</a:pPr>
            <a:r>
              <a:rPr lang="en" sz="1700">
                <a:solidFill>
                  <a:srgbClr val="000000"/>
                </a:solidFill>
              </a:rPr>
              <a:t>Analysis will consider the top and bottom quartiles when looking at Covid deaths disparities.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655" name="Google Shape;6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6"/>
          <p:cNvSpPr txBox="1"/>
          <p:nvPr>
            <p:ph idx="4294967295" type="body"/>
          </p:nvPr>
        </p:nvSpPr>
        <p:spPr>
          <a:xfrm>
            <a:off x="-13325" y="2883025"/>
            <a:ext cx="9144000" cy="1004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b="1" lang="en">
                <a:solidFill>
                  <a:srgbClr val="000000"/>
                </a:solidFill>
              </a:rPr>
              <a:t>Random forest </a:t>
            </a:r>
            <a:r>
              <a:rPr b="1" lang="en">
                <a:solidFill>
                  <a:srgbClr val="000000"/>
                </a:solidFill>
              </a:rPr>
              <a:t>classifier</a:t>
            </a:r>
            <a:r>
              <a:rPr b="1" lang="en">
                <a:solidFill>
                  <a:srgbClr val="000000"/>
                </a:solidFill>
              </a:rPr>
              <a:t> had higher test accuracy performance</a:t>
            </a:r>
            <a:endParaRPr b="1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</a:pPr>
            <a:r>
              <a:rPr lang="en" sz="1700">
                <a:solidFill>
                  <a:srgbClr val="000000"/>
                </a:solidFill>
              </a:rPr>
              <a:t>Ability to learn more by exploring many trees</a:t>
            </a:r>
            <a:endParaRPr sz="17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657" name="Google Shape;657;p56"/>
          <p:cNvSpPr txBox="1"/>
          <p:nvPr>
            <p:ph idx="4294967295" type="body"/>
          </p:nvPr>
        </p:nvSpPr>
        <p:spPr>
          <a:xfrm>
            <a:off x="-81125" y="3692900"/>
            <a:ext cx="9144000" cy="113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b="1" lang="en">
                <a:solidFill>
                  <a:srgbClr val="000000"/>
                </a:solidFill>
              </a:rPr>
              <a:t>Important Socially Deterministic Features: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</a:pPr>
            <a:r>
              <a:rPr lang="en" sz="1700">
                <a:solidFill>
                  <a:srgbClr val="000000"/>
                </a:solidFill>
              </a:rPr>
              <a:t>% without a high school diploma (positively correlated with case and death rates) 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</a:pPr>
            <a:r>
              <a:rPr lang="en" sz="1700">
                <a:solidFill>
                  <a:srgbClr val="000000"/>
                </a:solidFill>
              </a:rPr>
              <a:t>% without health insurance (also positively correlated with </a:t>
            </a:r>
            <a:r>
              <a:rPr lang="en" sz="1700">
                <a:solidFill>
                  <a:schemeClr val="dk1"/>
                </a:solidFill>
              </a:rPr>
              <a:t>case and death rates) </a:t>
            </a:r>
            <a:endParaRPr sz="17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7"/>
          <p:cNvSpPr/>
          <p:nvPr/>
        </p:nvSpPr>
        <p:spPr>
          <a:xfrm>
            <a:off x="-50" y="2147600"/>
            <a:ext cx="9144000" cy="2448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7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pic>
        <p:nvPicPr>
          <p:cNvPr id="664" name="Google Shape;6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5" name="Google Shape;665;p57"/>
          <p:cNvGraphicFramePr/>
          <p:nvPr/>
        </p:nvGraphicFramePr>
        <p:xfrm>
          <a:off x="329350" y="256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{76B444FD-9E49-43CB-AAA3-5F489713A355}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1.0</a:t>
                      </a:r>
                      <a:endParaRPr b="1" sz="3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2.0</a:t>
                      </a:r>
                      <a:endParaRPr b="1" sz="3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3.0</a:t>
                      </a:r>
                      <a:endParaRPr b="1" sz="3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4.0</a:t>
                      </a:r>
                      <a:endParaRPr b="1" sz="3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7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5.0</a:t>
                      </a:r>
                      <a:endParaRPr b="1" sz="37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Introduction</a:t>
                      </a:r>
                      <a:endParaRPr sz="13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Relevant Data</a:t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EDA</a:t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67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Modeling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67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Results</a:t>
                      </a:r>
                      <a:endParaRPr sz="13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67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67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66" name="Google Shape;666;p57"/>
          <p:cNvSpPr/>
          <p:nvPr/>
        </p:nvSpPr>
        <p:spPr>
          <a:xfrm flipH="1" rot="10800000">
            <a:off x="453950" y="3213963"/>
            <a:ext cx="715200" cy="51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67" name="Google Shape;667;p57"/>
          <p:cNvSpPr/>
          <p:nvPr/>
        </p:nvSpPr>
        <p:spPr>
          <a:xfrm flipH="1" rot="10800000">
            <a:off x="1909600" y="3213963"/>
            <a:ext cx="715200" cy="5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57"/>
          <p:cNvSpPr/>
          <p:nvPr/>
        </p:nvSpPr>
        <p:spPr>
          <a:xfrm flipH="1" rot="10800000">
            <a:off x="4820900" y="3213963"/>
            <a:ext cx="715200" cy="5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7"/>
          <p:cNvSpPr/>
          <p:nvPr/>
        </p:nvSpPr>
        <p:spPr>
          <a:xfrm flipH="1" rot="10800000">
            <a:off x="6221375" y="3213963"/>
            <a:ext cx="715200" cy="5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57"/>
          <p:cNvSpPr/>
          <p:nvPr/>
        </p:nvSpPr>
        <p:spPr>
          <a:xfrm flipH="1" rot="10800000">
            <a:off x="3373100" y="3213963"/>
            <a:ext cx="715200" cy="5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71" name="Google Shape;671;p57"/>
          <p:cNvGraphicFramePr/>
          <p:nvPr/>
        </p:nvGraphicFramePr>
        <p:xfrm>
          <a:off x="7364375" y="2511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{76B444FD-9E49-43CB-AAA3-5F489713A355}</a:tableStyleId>
              </a:tblPr>
              <a:tblGrid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6.0</a:t>
                      </a:r>
                      <a:endParaRPr b="1" sz="3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Conclusion</a:t>
                      </a:r>
                      <a:endParaRPr sz="13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72" name="Google Shape;672;p57"/>
          <p:cNvSpPr/>
          <p:nvPr/>
        </p:nvSpPr>
        <p:spPr>
          <a:xfrm flipH="1" rot="10800000">
            <a:off x="7486625" y="3213963"/>
            <a:ext cx="715200" cy="5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8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678" name="Google Shape;67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58"/>
          <p:cNvSpPr/>
          <p:nvPr/>
        </p:nvSpPr>
        <p:spPr>
          <a:xfrm>
            <a:off x="761725" y="2132850"/>
            <a:ext cx="3522900" cy="36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8"/>
          <p:cNvSpPr txBox="1"/>
          <p:nvPr/>
        </p:nvSpPr>
        <p:spPr>
          <a:xfrm>
            <a:off x="719525" y="2141700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1" name="Google Shape;681;p58"/>
          <p:cNvSpPr/>
          <p:nvPr/>
        </p:nvSpPr>
        <p:spPr>
          <a:xfrm>
            <a:off x="590225" y="2132850"/>
            <a:ext cx="361800" cy="362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78121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8"/>
          <p:cNvSpPr/>
          <p:nvPr/>
        </p:nvSpPr>
        <p:spPr>
          <a:xfrm>
            <a:off x="4208425" y="2132850"/>
            <a:ext cx="361800" cy="362700"/>
          </a:xfrm>
          <a:prstGeom prst="flowChartDelay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8"/>
          <p:cNvSpPr txBox="1"/>
          <p:nvPr/>
        </p:nvSpPr>
        <p:spPr>
          <a:xfrm>
            <a:off x="4148425" y="2141700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4" name="Google Shape;684;p58"/>
          <p:cNvSpPr txBox="1"/>
          <p:nvPr/>
        </p:nvSpPr>
        <p:spPr>
          <a:xfrm>
            <a:off x="620600" y="2051925"/>
            <a:ext cx="361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21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85" name="Google Shape;685;p58"/>
          <p:cNvSpPr txBox="1"/>
          <p:nvPr/>
        </p:nvSpPr>
        <p:spPr>
          <a:xfrm>
            <a:off x="1049500" y="2012700"/>
            <a:ext cx="3420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Examining Quartiles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6" name="Google Shape;686;p58"/>
          <p:cNvSpPr/>
          <p:nvPr/>
        </p:nvSpPr>
        <p:spPr>
          <a:xfrm>
            <a:off x="761725" y="3224675"/>
            <a:ext cx="3522900" cy="36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8"/>
          <p:cNvSpPr txBox="1"/>
          <p:nvPr/>
        </p:nvSpPr>
        <p:spPr>
          <a:xfrm>
            <a:off x="719525" y="3233525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8" name="Google Shape;688;p58"/>
          <p:cNvSpPr/>
          <p:nvPr/>
        </p:nvSpPr>
        <p:spPr>
          <a:xfrm>
            <a:off x="590225" y="3224675"/>
            <a:ext cx="361800" cy="362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78121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8"/>
          <p:cNvSpPr/>
          <p:nvPr/>
        </p:nvSpPr>
        <p:spPr>
          <a:xfrm>
            <a:off x="4208425" y="3224675"/>
            <a:ext cx="361800" cy="362700"/>
          </a:xfrm>
          <a:prstGeom prst="flowChartDelay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58"/>
          <p:cNvSpPr txBox="1"/>
          <p:nvPr/>
        </p:nvSpPr>
        <p:spPr>
          <a:xfrm>
            <a:off x="4148425" y="3233525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1" name="Google Shape;691;p58"/>
          <p:cNvSpPr txBox="1"/>
          <p:nvPr/>
        </p:nvSpPr>
        <p:spPr>
          <a:xfrm>
            <a:off x="590225" y="3124138"/>
            <a:ext cx="361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sz="21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92" name="Google Shape;692;p58"/>
          <p:cNvSpPr txBox="1"/>
          <p:nvPr/>
        </p:nvSpPr>
        <p:spPr>
          <a:xfrm>
            <a:off x="1049500" y="3104525"/>
            <a:ext cx="3420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County Disparities 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r>
              <a:rPr lang="en"/>
              <a:t>- Covid-19 Context</a:t>
            </a:r>
            <a:endParaRPr/>
          </a:p>
        </p:txBody>
      </p:sp>
      <p:pic>
        <p:nvPicPr>
          <p:cNvPr id="266" name="Google Shape;2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4925" y="2030782"/>
            <a:ext cx="4284849" cy="241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3"/>
          <p:cNvPicPr preferRelativeResize="0"/>
          <p:nvPr/>
        </p:nvPicPr>
        <p:blipFill rotWithShape="1">
          <a:blip r:embed="rId5">
            <a:alphaModFix/>
          </a:blip>
          <a:srcRect b="0" l="15342" r="17982" t="0"/>
          <a:stretch/>
        </p:blipFill>
        <p:spPr>
          <a:xfrm>
            <a:off x="53600" y="3291310"/>
            <a:ext cx="2212051" cy="152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00" y="1570475"/>
            <a:ext cx="2213825" cy="14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3"/>
          <p:cNvSpPr txBox="1"/>
          <p:nvPr>
            <p:ph idx="4294967295" type="body"/>
          </p:nvPr>
        </p:nvSpPr>
        <p:spPr>
          <a:xfrm>
            <a:off x="6011550" y="4761000"/>
            <a:ext cx="3231900" cy="50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933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WSJ, KEM Law, Zoom, Princeton, CDC 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(2020)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1" name="Google Shape;27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14075" y="1570476"/>
            <a:ext cx="2214195" cy="14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59950" y="3213000"/>
            <a:ext cx="2283538" cy="152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9"/>
          <p:cNvSpPr txBox="1"/>
          <p:nvPr>
            <p:ph type="title"/>
          </p:nvPr>
        </p:nvSpPr>
        <p:spPr>
          <a:xfrm>
            <a:off x="215275" y="564925"/>
            <a:ext cx="76821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r>
              <a:rPr lang="en"/>
              <a:t>- Looking at Averages Across Quartiles,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 Without High School Diploma </a:t>
            </a:r>
            <a:endParaRPr/>
          </a:p>
        </p:txBody>
      </p:sp>
      <p:pic>
        <p:nvPicPr>
          <p:cNvPr id="698" name="Google Shape;69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7925"/>
            <a:ext cx="4289509" cy="34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4309" y="1527925"/>
            <a:ext cx="4326596" cy="34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59"/>
          <p:cNvSpPr txBox="1"/>
          <p:nvPr/>
        </p:nvSpPr>
        <p:spPr>
          <a:xfrm>
            <a:off x="555700" y="2248675"/>
            <a:ext cx="1331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rebuchet MS"/>
                <a:ea typeface="Trebuchet MS"/>
                <a:cs typeface="Trebuchet MS"/>
                <a:sym typeface="Trebuchet MS"/>
              </a:rPr>
              <a:t>Mean: 12.22 土 5.38</a:t>
            </a:r>
            <a:endParaRPr sz="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2" name="Google Shape;702;p59"/>
          <p:cNvSpPr txBox="1"/>
          <p:nvPr/>
        </p:nvSpPr>
        <p:spPr>
          <a:xfrm>
            <a:off x="3110800" y="1987525"/>
            <a:ext cx="1331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rebuchet MS"/>
                <a:ea typeface="Trebuchet MS"/>
                <a:cs typeface="Trebuchet MS"/>
                <a:sym typeface="Trebuchet MS"/>
              </a:rPr>
              <a:t>Mean: 19.79 土 6.87</a:t>
            </a:r>
            <a:endParaRPr sz="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3" name="Google Shape;703;p59"/>
          <p:cNvSpPr txBox="1"/>
          <p:nvPr/>
        </p:nvSpPr>
        <p:spPr>
          <a:xfrm>
            <a:off x="5051500" y="2172475"/>
            <a:ext cx="1331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rebuchet MS"/>
                <a:ea typeface="Trebuchet MS"/>
                <a:cs typeface="Trebuchet MS"/>
                <a:sym typeface="Trebuchet MS"/>
              </a:rPr>
              <a:t>Mean: 12.44 土 5.65</a:t>
            </a:r>
            <a:endParaRPr sz="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4" name="Google Shape;704;p59"/>
          <p:cNvSpPr txBox="1"/>
          <p:nvPr/>
        </p:nvSpPr>
        <p:spPr>
          <a:xfrm>
            <a:off x="7261300" y="1715275"/>
            <a:ext cx="1331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rebuchet MS"/>
                <a:ea typeface="Trebuchet MS"/>
                <a:cs typeface="Trebuchet MS"/>
                <a:sym typeface="Trebuchet MS"/>
              </a:rPr>
              <a:t>Mean: 1</a:t>
            </a:r>
            <a:r>
              <a:rPr lang="en" sz="700">
                <a:latin typeface="Trebuchet MS"/>
                <a:ea typeface="Trebuchet MS"/>
                <a:cs typeface="Trebuchet MS"/>
                <a:sym typeface="Trebuchet MS"/>
              </a:rPr>
              <a:t>8.69 土 7.23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5" name="Google Shape;705;p59"/>
          <p:cNvSpPr txBox="1"/>
          <p:nvPr/>
        </p:nvSpPr>
        <p:spPr>
          <a:xfrm>
            <a:off x="2258775" y="4914900"/>
            <a:ext cx="52356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Trebuchet MS"/>
                <a:ea typeface="Trebuchet MS"/>
                <a:cs typeface="Trebuchet MS"/>
                <a:sym typeface="Trebuchet MS"/>
              </a:rPr>
              <a:t>No Significant Difference in Averages Between Top and Bottom Quartiles</a:t>
            </a:r>
            <a:endParaRPr b="1"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0"/>
          <p:cNvSpPr txBox="1"/>
          <p:nvPr>
            <p:ph type="title"/>
          </p:nvPr>
        </p:nvSpPr>
        <p:spPr>
          <a:xfrm>
            <a:off x="215275" y="564925"/>
            <a:ext cx="76821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Looking at Averages Across Quartiles,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 Without Health Insurance </a:t>
            </a:r>
            <a:endParaRPr/>
          </a:p>
        </p:txBody>
      </p:sp>
      <p:pic>
        <p:nvPicPr>
          <p:cNvPr id="711" name="Google Shape;71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7925"/>
            <a:ext cx="4393956" cy="34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8756" y="1527925"/>
            <a:ext cx="4246618" cy="34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60"/>
          <p:cNvSpPr txBox="1"/>
          <p:nvPr/>
        </p:nvSpPr>
        <p:spPr>
          <a:xfrm>
            <a:off x="479500" y="1943875"/>
            <a:ext cx="1331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rebuchet MS"/>
                <a:ea typeface="Trebuchet MS"/>
                <a:cs typeface="Trebuchet MS"/>
                <a:sym typeface="Trebuchet MS"/>
              </a:rPr>
              <a:t>Mean: 12.99 土 4.60</a:t>
            </a:r>
            <a:endParaRPr sz="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5" name="Google Shape;715;p60"/>
          <p:cNvSpPr txBox="1"/>
          <p:nvPr/>
        </p:nvSpPr>
        <p:spPr>
          <a:xfrm>
            <a:off x="5008900" y="1946075"/>
            <a:ext cx="1331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rebuchet MS"/>
                <a:ea typeface="Trebuchet MS"/>
                <a:cs typeface="Trebuchet MS"/>
                <a:sym typeface="Trebuchet MS"/>
              </a:rPr>
              <a:t>Mean: 13.68 土 5.01</a:t>
            </a:r>
            <a:endParaRPr sz="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6" name="Google Shape;716;p60"/>
          <p:cNvSpPr txBox="1"/>
          <p:nvPr/>
        </p:nvSpPr>
        <p:spPr>
          <a:xfrm>
            <a:off x="7614275" y="1723700"/>
            <a:ext cx="1331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rebuchet MS"/>
                <a:ea typeface="Trebuchet MS"/>
                <a:cs typeface="Trebuchet MS"/>
                <a:sym typeface="Trebuchet MS"/>
              </a:rPr>
              <a:t>Mean: 16.30 土 5.42</a:t>
            </a:r>
            <a:endParaRPr sz="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7" name="Google Shape;717;p60"/>
          <p:cNvSpPr txBox="1"/>
          <p:nvPr/>
        </p:nvSpPr>
        <p:spPr>
          <a:xfrm>
            <a:off x="3298900" y="1715275"/>
            <a:ext cx="1331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rebuchet MS"/>
                <a:ea typeface="Trebuchet MS"/>
                <a:cs typeface="Trebuchet MS"/>
                <a:sym typeface="Trebuchet MS"/>
              </a:rPr>
              <a:t>Mean: 17.17 土 4.58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8" name="Google Shape;718;p60"/>
          <p:cNvSpPr txBox="1"/>
          <p:nvPr/>
        </p:nvSpPr>
        <p:spPr>
          <a:xfrm>
            <a:off x="2258775" y="4914900"/>
            <a:ext cx="52356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Trebuchet MS"/>
                <a:ea typeface="Trebuchet MS"/>
                <a:cs typeface="Trebuchet MS"/>
                <a:sym typeface="Trebuchet MS"/>
              </a:rPr>
              <a:t>No Significant Difference in Averages Between Top and Bottom Quartiles</a:t>
            </a:r>
            <a:endParaRPr b="1"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1"/>
          <p:cNvSpPr txBox="1"/>
          <p:nvPr>
            <p:ph type="title"/>
          </p:nvPr>
        </p:nvSpPr>
        <p:spPr>
          <a:xfrm>
            <a:off x="215275" y="564925"/>
            <a:ext cx="76821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Looking at Averages Across Quartiles,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 in Poverty </a:t>
            </a:r>
            <a:endParaRPr/>
          </a:p>
        </p:txBody>
      </p:sp>
      <p:pic>
        <p:nvPicPr>
          <p:cNvPr id="724" name="Google Shape;72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7925"/>
            <a:ext cx="4324745" cy="34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3345" y="1527925"/>
            <a:ext cx="4318280" cy="34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61"/>
          <p:cNvSpPr txBox="1"/>
          <p:nvPr/>
        </p:nvSpPr>
        <p:spPr>
          <a:xfrm>
            <a:off x="479500" y="1943875"/>
            <a:ext cx="1331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rebuchet MS"/>
                <a:ea typeface="Trebuchet MS"/>
                <a:cs typeface="Trebuchet MS"/>
                <a:sym typeface="Trebuchet MS"/>
              </a:rPr>
              <a:t>Mean: 14.74 土 5.25</a:t>
            </a:r>
            <a:endParaRPr sz="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8" name="Google Shape;728;p61"/>
          <p:cNvSpPr txBox="1"/>
          <p:nvPr/>
        </p:nvSpPr>
        <p:spPr>
          <a:xfrm>
            <a:off x="2867625" y="1773200"/>
            <a:ext cx="1331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rebuchet MS"/>
                <a:ea typeface="Trebuchet MS"/>
                <a:cs typeface="Trebuchet MS"/>
                <a:sym typeface="Trebuchet MS"/>
              </a:rPr>
              <a:t>Mean: 19.65 土 6.99</a:t>
            </a:r>
            <a:endParaRPr sz="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9" name="Google Shape;729;p61"/>
          <p:cNvSpPr txBox="1"/>
          <p:nvPr/>
        </p:nvSpPr>
        <p:spPr>
          <a:xfrm>
            <a:off x="4855150" y="1773200"/>
            <a:ext cx="1331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rebuchet MS"/>
                <a:ea typeface="Trebuchet MS"/>
                <a:cs typeface="Trebuchet MS"/>
                <a:sym typeface="Trebuchet MS"/>
              </a:rPr>
              <a:t>Mean: 14.52 </a:t>
            </a:r>
            <a:r>
              <a:rPr lang="en" sz="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土 5.38</a:t>
            </a:r>
            <a:endParaRPr sz="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0" name="Google Shape;730;p61"/>
          <p:cNvSpPr txBox="1"/>
          <p:nvPr/>
        </p:nvSpPr>
        <p:spPr>
          <a:xfrm>
            <a:off x="7887475" y="1876575"/>
            <a:ext cx="1331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rebuchet MS"/>
                <a:ea typeface="Trebuchet MS"/>
                <a:cs typeface="Trebuchet MS"/>
                <a:sym typeface="Trebuchet MS"/>
              </a:rPr>
              <a:t>Mean: 18.90 土 7.35</a:t>
            </a:r>
            <a:endParaRPr sz="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1" name="Google Shape;731;p61"/>
          <p:cNvSpPr txBox="1"/>
          <p:nvPr/>
        </p:nvSpPr>
        <p:spPr>
          <a:xfrm>
            <a:off x="2258775" y="4914900"/>
            <a:ext cx="52356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Trebuchet MS"/>
                <a:ea typeface="Trebuchet MS"/>
                <a:cs typeface="Trebuchet MS"/>
                <a:sym typeface="Trebuchet MS"/>
              </a:rPr>
              <a:t>No Significant Difference in Averages Between Top and Bottom Quartiles</a:t>
            </a:r>
            <a:endParaRPr b="1"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2"/>
          <p:cNvSpPr txBox="1"/>
          <p:nvPr>
            <p:ph idx="4294967295" type="body"/>
          </p:nvPr>
        </p:nvSpPr>
        <p:spPr>
          <a:xfrm>
            <a:off x="455075" y="1482250"/>
            <a:ext cx="8327400" cy="1011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Char char="•"/>
            </a:pPr>
            <a:r>
              <a:rPr lang="en">
                <a:solidFill>
                  <a:srgbClr val="000000"/>
                </a:solidFill>
              </a:rPr>
              <a:t>Much of of the population is affected by the pandemic to similar degrees</a:t>
            </a:r>
            <a:endParaRPr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Char char="•"/>
            </a:pPr>
            <a:r>
              <a:rPr lang="en">
                <a:solidFill>
                  <a:srgbClr val="000000"/>
                </a:solidFill>
              </a:rPr>
              <a:t>Demonstrated by overlapping error bars even between the top and bottom quartiles</a:t>
            </a:r>
            <a:endParaRPr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Char char="•"/>
            </a:pPr>
            <a:r>
              <a:rPr lang="en">
                <a:solidFill>
                  <a:srgbClr val="000000"/>
                </a:solidFill>
              </a:rPr>
              <a:t>Explains why model had trouble classifying counties in the middle 2 quartiles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737" name="Google Shape;73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62"/>
          <p:cNvSpPr txBox="1"/>
          <p:nvPr>
            <p:ph type="title"/>
          </p:nvPr>
        </p:nvSpPr>
        <p:spPr>
          <a:xfrm>
            <a:off x="215275" y="564925"/>
            <a:ext cx="76821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</a:t>
            </a:r>
            <a:r>
              <a:rPr lang="en"/>
              <a:t>Looking at Averages Across Quartiles</a:t>
            </a:r>
            <a:endParaRPr sz="2500"/>
          </a:p>
        </p:txBody>
      </p:sp>
      <p:sp>
        <p:nvSpPr>
          <p:cNvPr id="739" name="Google Shape;739;p62"/>
          <p:cNvSpPr txBox="1"/>
          <p:nvPr>
            <p:ph idx="4294967295" type="body"/>
          </p:nvPr>
        </p:nvSpPr>
        <p:spPr>
          <a:xfrm>
            <a:off x="455075" y="2396650"/>
            <a:ext cx="8327400" cy="1011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The pandemic has widespread effects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Targets various locations with different qualities, as represented by the large range in dots within an individual outcome bucket (quartile).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40" name="Google Shape;740;p62"/>
          <p:cNvSpPr txBox="1"/>
          <p:nvPr>
            <p:ph idx="4294967295" type="body"/>
          </p:nvPr>
        </p:nvSpPr>
        <p:spPr>
          <a:xfrm>
            <a:off x="455075" y="3400100"/>
            <a:ext cx="8327400" cy="1822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>
                <a:solidFill>
                  <a:srgbClr val="000000"/>
                </a:solidFill>
              </a:rPr>
              <a:t>Next: </a:t>
            </a:r>
            <a:r>
              <a:rPr lang="en">
                <a:solidFill>
                  <a:schemeClr val="dk1"/>
                </a:solidFill>
              </a:rPr>
              <a:t>Explore how Outliers drive differences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</a:pPr>
            <a:r>
              <a:rPr lang="en">
                <a:solidFill>
                  <a:schemeClr val="dk1"/>
                </a:solidFill>
              </a:rPr>
              <a:t>The disparities we are seeing (differences between the top and bottom quartile) are not due to most of the data as a whole, so are they due to outliers?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>
                <a:solidFill>
                  <a:schemeClr val="dk1"/>
                </a:solidFill>
              </a:rPr>
              <a:t>Examine the top 150 (top 5%) and bottom 150 counties (bottom 5%) across some social deterministic features and observe the differences in confirmed cases and deaths across these 2 groups. 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3"/>
          <p:cNvSpPr txBox="1"/>
          <p:nvPr>
            <p:ph type="title"/>
          </p:nvPr>
        </p:nvSpPr>
        <p:spPr>
          <a:xfrm>
            <a:off x="215275" y="564925"/>
            <a:ext cx="76821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Results - Social Determinant </a:t>
            </a:r>
            <a:r>
              <a:rPr lang="en" sz="2500"/>
              <a:t>Disparities and Effect on</a:t>
            </a:r>
            <a:r>
              <a:rPr lang="en" sz="2500"/>
              <a:t> Confirmed Cases and Deaths</a:t>
            </a:r>
            <a:endParaRPr sz="2500"/>
          </a:p>
        </p:txBody>
      </p:sp>
      <p:pic>
        <p:nvPicPr>
          <p:cNvPr id="746" name="Google Shape;74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7400" y="1627734"/>
            <a:ext cx="3227175" cy="135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8177" y="2858725"/>
            <a:ext cx="2922825" cy="12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6657" y="3715400"/>
            <a:ext cx="3038044" cy="13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25" y="1591750"/>
            <a:ext cx="3340900" cy="31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4"/>
          <p:cNvSpPr txBox="1"/>
          <p:nvPr>
            <p:ph type="title"/>
          </p:nvPr>
        </p:nvSpPr>
        <p:spPr>
          <a:xfrm>
            <a:off x="215275" y="564925"/>
            <a:ext cx="76821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Results - Disparities in Percent Without High School Diploma and Effect on Confirmed Cases and Deaths</a:t>
            </a:r>
            <a:endParaRPr sz="2500"/>
          </a:p>
        </p:txBody>
      </p:sp>
      <p:pic>
        <p:nvPicPr>
          <p:cNvPr id="756" name="Google Shape;7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79575"/>
            <a:ext cx="4358749" cy="33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7139" y="1696000"/>
            <a:ext cx="4023486" cy="33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64"/>
          <p:cNvSpPr txBox="1"/>
          <p:nvPr/>
        </p:nvSpPr>
        <p:spPr>
          <a:xfrm>
            <a:off x="708100" y="2248675"/>
            <a:ext cx="1331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rebuchet MS"/>
                <a:ea typeface="Trebuchet MS"/>
                <a:cs typeface="Trebuchet MS"/>
                <a:sym typeface="Trebuchet MS"/>
              </a:rPr>
              <a:t>Mean: 30.01土 20.39</a:t>
            </a:r>
            <a:endParaRPr sz="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0" name="Google Shape;760;p64"/>
          <p:cNvSpPr txBox="1"/>
          <p:nvPr/>
        </p:nvSpPr>
        <p:spPr>
          <a:xfrm>
            <a:off x="2613100" y="3467875"/>
            <a:ext cx="1331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rebuchet MS"/>
                <a:ea typeface="Trebuchet MS"/>
                <a:cs typeface="Trebuchet MS"/>
                <a:sym typeface="Trebuchet MS"/>
              </a:rPr>
              <a:t>Mean: 9.31 土 6.68</a:t>
            </a:r>
            <a:endParaRPr sz="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1" name="Google Shape;761;p64"/>
          <p:cNvSpPr txBox="1"/>
          <p:nvPr/>
        </p:nvSpPr>
        <p:spPr>
          <a:xfrm>
            <a:off x="5356300" y="2248675"/>
            <a:ext cx="1331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rebuchet MS"/>
                <a:ea typeface="Trebuchet MS"/>
                <a:cs typeface="Trebuchet MS"/>
                <a:sym typeface="Trebuchet MS"/>
              </a:rPr>
              <a:t>Mean: 0.74 土 0.77</a:t>
            </a:r>
            <a:endParaRPr sz="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2" name="Google Shape;762;p64"/>
          <p:cNvSpPr txBox="1"/>
          <p:nvPr/>
        </p:nvSpPr>
        <p:spPr>
          <a:xfrm>
            <a:off x="7413700" y="3239275"/>
            <a:ext cx="1331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rebuchet MS"/>
                <a:ea typeface="Trebuchet MS"/>
                <a:cs typeface="Trebuchet MS"/>
                <a:sym typeface="Trebuchet MS"/>
              </a:rPr>
              <a:t>Mean: 0.15 土 0.24</a:t>
            </a:r>
            <a:endParaRPr sz="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3" name="Google Shape;763;p64"/>
          <p:cNvSpPr txBox="1"/>
          <p:nvPr/>
        </p:nvSpPr>
        <p:spPr>
          <a:xfrm>
            <a:off x="2258775" y="4914900"/>
            <a:ext cx="52356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Trebuchet MS"/>
                <a:ea typeface="Trebuchet MS"/>
                <a:cs typeface="Trebuchet MS"/>
                <a:sym typeface="Trebuchet MS"/>
              </a:rPr>
              <a:t>No Significant Difference in Cases &amp; Deaths between Top and Bottom 5%</a:t>
            </a:r>
            <a:endParaRPr b="1"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64" name="Google Shape;764;p64"/>
          <p:cNvCxnSpPr/>
          <p:nvPr/>
        </p:nvCxnSpPr>
        <p:spPr>
          <a:xfrm rot="10800000">
            <a:off x="6150125" y="1952875"/>
            <a:ext cx="424500" cy="3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5" name="Google Shape;765;p64"/>
          <p:cNvSpPr txBox="1"/>
          <p:nvPr/>
        </p:nvSpPr>
        <p:spPr>
          <a:xfrm>
            <a:off x="6498425" y="1898875"/>
            <a:ext cx="2067000" cy="97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rebuchet MS"/>
                <a:ea typeface="Trebuchet MS"/>
                <a:cs typeface="Trebuchet MS"/>
                <a:sym typeface="Trebuchet MS"/>
              </a:rPr>
              <a:t>Hancock, GA: 27.5% of people do not have a high school diploma in The death rate per 1000 is 4.5 and the case rate is 43.3</a:t>
            </a:r>
            <a:endParaRPr b="1"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5"/>
          <p:cNvSpPr txBox="1"/>
          <p:nvPr>
            <p:ph type="title"/>
          </p:nvPr>
        </p:nvSpPr>
        <p:spPr>
          <a:xfrm>
            <a:off x="215275" y="564925"/>
            <a:ext cx="76821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Results - Disparities in Percent Without Health Insurance and Effect on Confirmed Cases and Deaths</a:t>
            </a:r>
            <a:endParaRPr sz="2500"/>
          </a:p>
        </p:txBody>
      </p:sp>
      <p:pic>
        <p:nvPicPr>
          <p:cNvPr id="771" name="Google Shape;7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75525"/>
            <a:ext cx="4267580" cy="34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65"/>
          <p:cNvPicPr preferRelativeResize="0"/>
          <p:nvPr/>
        </p:nvPicPr>
        <p:blipFill rotWithShape="1">
          <a:blip r:embed="rId5">
            <a:alphaModFix/>
          </a:blip>
          <a:srcRect b="4400" l="0" r="0" t="-4400"/>
          <a:stretch/>
        </p:blipFill>
        <p:spPr>
          <a:xfrm>
            <a:off x="4572380" y="1375525"/>
            <a:ext cx="4272092" cy="34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65"/>
          <p:cNvSpPr txBox="1"/>
          <p:nvPr/>
        </p:nvSpPr>
        <p:spPr>
          <a:xfrm>
            <a:off x="673850" y="2721225"/>
            <a:ext cx="1331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rebuchet MS"/>
                <a:ea typeface="Trebuchet MS"/>
                <a:cs typeface="Trebuchet MS"/>
                <a:sym typeface="Trebuchet MS"/>
              </a:rPr>
              <a:t>Mean: 20.99  土 17.99</a:t>
            </a:r>
            <a:endParaRPr sz="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5" name="Google Shape;775;p65"/>
          <p:cNvSpPr txBox="1"/>
          <p:nvPr/>
        </p:nvSpPr>
        <p:spPr>
          <a:xfrm>
            <a:off x="2917900" y="3391675"/>
            <a:ext cx="1331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rebuchet MS"/>
                <a:ea typeface="Trebuchet MS"/>
                <a:cs typeface="Trebuchet MS"/>
                <a:sym typeface="Trebuchet MS"/>
              </a:rPr>
              <a:t>Mean: 11.05  土  6.42</a:t>
            </a:r>
            <a:endParaRPr sz="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6" name="Google Shape;776;p65"/>
          <p:cNvSpPr txBox="1"/>
          <p:nvPr/>
        </p:nvSpPr>
        <p:spPr>
          <a:xfrm>
            <a:off x="5232875" y="2279275"/>
            <a:ext cx="1331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rebuchet MS"/>
                <a:ea typeface="Trebuchet MS"/>
                <a:cs typeface="Trebuchet MS"/>
                <a:sym typeface="Trebuchet MS"/>
              </a:rPr>
              <a:t>Mean: 0.52 土 0.55</a:t>
            </a:r>
            <a:endParaRPr sz="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7" name="Google Shape;777;p65"/>
          <p:cNvSpPr txBox="1"/>
          <p:nvPr/>
        </p:nvSpPr>
        <p:spPr>
          <a:xfrm>
            <a:off x="7337500" y="2705875"/>
            <a:ext cx="1331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rebuchet MS"/>
                <a:ea typeface="Trebuchet MS"/>
                <a:cs typeface="Trebuchet MS"/>
                <a:sym typeface="Trebuchet MS"/>
              </a:rPr>
              <a:t>Mean: 0.30 土  0.39</a:t>
            </a:r>
            <a:endParaRPr sz="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8" name="Google Shape;778;p65"/>
          <p:cNvSpPr txBox="1"/>
          <p:nvPr/>
        </p:nvSpPr>
        <p:spPr>
          <a:xfrm>
            <a:off x="2258775" y="4838700"/>
            <a:ext cx="52356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 Significant Difference in Cases &amp; Deaths between Top and Bottom 5%</a:t>
            </a:r>
            <a:endParaRPr b="1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9" name="Google Shape;779;p65"/>
          <p:cNvSpPr txBox="1"/>
          <p:nvPr/>
        </p:nvSpPr>
        <p:spPr>
          <a:xfrm>
            <a:off x="6422225" y="1746475"/>
            <a:ext cx="2067000" cy="73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rebuchet MS"/>
                <a:ea typeface="Trebuchet MS"/>
                <a:cs typeface="Trebuchet MS"/>
                <a:sym typeface="Trebuchet MS"/>
              </a:rPr>
              <a:t>Hancock, GA: 17.1% of people do not have health insurance. The death rate per 1000 is 4.5 and the case rate is 43.3</a:t>
            </a:r>
            <a:endParaRPr b="1"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80" name="Google Shape;780;p65"/>
          <p:cNvCxnSpPr>
            <a:stCxn id="779" idx="1"/>
          </p:cNvCxnSpPr>
          <p:nvPr/>
        </p:nvCxnSpPr>
        <p:spPr>
          <a:xfrm rot="10800000">
            <a:off x="5904425" y="1823725"/>
            <a:ext cx="517800" cy="2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6"/>
          <p:cNvSpPr txBox="1"/>
          <p:nvPr>
            <p:ph type="title"/>
          </p:nvPr>
        </p:nvSpPr>
        <p:spPr>
          <a:xfrm>
            <a:off x="215275" y="564925"/>
            <a:ext cx="76821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Results - Disparities in Median Household Income  and Effect on Confirmed Cases and Deaths</a:t>
            </a:r>
            <a:endParaRPr sz="2500"/>
          </a:p>
        </p:txBody>
      </p:sp>
      <p:pic>
        <p:nvPicPr>
          <p:cNvPr id="786" name="Google Shape;78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04125"/>
            <a:ext cx="4413851" cy="34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66"/>
          <p:cNvPicPr preferRelativeResize="0"/>
          <p:nvPr/>
        </p:nvPicPr>
        <p:blipFill rotWithShape="1">
          <a:blip r:embed="rId5">
            <a:alphaModFix/>
          </a:blip>
          <a:srcRect b="2505" l="0" r="0" t="0"/>
          <a:stretch/>
        </p:blipFill>
        <p:spPr>
          <a:xfrm>
            <a:off x="4653950" y="1604125"/>
            <a:ext cx="4413850" cy="338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66"/>
          <p:cNvSpPr txBox="1"/>
          <p:nvPr/>
        </p:nvSpPr>
        <p:spPr>
          <a:xfrm>
            <a:off x="673850" y="2949825"/>
            <a:ext cx="1331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rebuchet MS"/>
                <a:ea typeface="Trebuchet MS"/>
                <a:cs typeface="Trebuchet MS"/>
                <a:sym typeface="Trebuchet MS"/>
              </a:rPr>
              <a:t>Mean: 26.39 土 21.19</a:t>
            </a:r>
            <a:endParaRPr sz="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0" name="Google Shape;790;p66"/>
          <p:cNvSpPr txBox="1"/>
          <p:nvPr/>
        </p:nvSpPr>
        <p:spPr>
          <a:xfrm>
            <a:off x="2578850" y="3254625"/>
            <a:ext cx="1331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rebuchet MS"/>
                <a:ea typeface="Trebuchet MS"/>
                <a:cs typeface="Trebuchet MS"/>
                <a:sym typeface="Trebuchet MS"/>
              </a:rPr>
              <a:t>Mean: 13.79 土 7.05</a:t>
            </a:r>
            <a:endParaRPr sz="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1" name="Google Shape;791;p66"/>
          <p:cNvSpPr txBox="1"/>
          <p:nvPr/>
        </p:nvSpPr>
        <p:spPr>
          <a:xfrm>
            <a:off x="5245850" y="2187825"/>
            <a:ext cx="1331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rebuchet MS"/>
                <a:ea typeface="Trebuchet MS"/>
                <a:cs typeface="Trebuchet MS"/>
                <a:sym typeface="Trebuchet MS"/>
              </a:rPr>
              <a:t>Mean: 0.81 土 0.92</a:t>
            </a:r>
            <a:endParaRPr sz="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2" name="Google Shape;792;p66"/>
          <p:cNvSpPr txBox="1"/>
          <p:nvPr/>
        </p:nvSpPr>
        <p:spPr>
          <a:xfrm>
            <a:off x="6998450" y="3026025"/>
            <a:ext cx="1331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rebuchet MS"/>
                <a:ea typeface="Trebuchet MS"/>
                <a:cs typeface="Trebuchet MS"/>
                <a:sym typeface="Trebuchet MS"/>
              </a:rPr>
              <a:t>Mean: 0.45  土 0.50</a:t>
            </a:r>
            <a:endParaRPr sz="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3" name="Google Shape;793;p66"/>
          <p:cNvSpPr txBox="1"/>
          <p:nvPr/>
        </p:nvSpPr>
        <p:spPr>
          <a:xfrm>
            <a:off x="2258775" y="4914900"/>
            <a:ext cx="52356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 Significant Difference in Cases &amp; Deaths between Top and Bottom 5%</a:t>
            </a:r>
            <a:endParaRPr b="1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94" name="Google Shape;794;p66"/>
          <p:cNvCxnSpPr/>
          <p:nvPr/>
        </p:nvCxnSpPr>
        <p:spPr>
          <a:xfrm rot="10800000">
            <a:off x="6038750" y="1898875"/>
            <a:ext cx="538200" cy="3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5" name="Google Shape;795;p66"/>
          <p:cNvSpPr txBox="1"/>
          <p:nvPr/>
        </p:nvSpPr>
        <p:spPr>
          <a:xfrm>
            <a:off x="6422225" y="1898875"/>
            <a:ext cx="2067000" cy="73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rebuchet MS"/>
                <a:ea typeface="Trebuchet MS"/>
                <a:cs typeface="Trebuchet MS"/>
                <a:sym typeface="Trebuchet MS"/>
              </a:rPr>
              <a:t>Hancock, GA: The median household income is $31716.0. The death rate per 1000 is 4.5 and the case rate is 43.3</a:t>
            </a:r>
            <a:endParaRPr b="1"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67"/>
          <p:cNvSpPr/>
          <p:nvPr/>
        </p:nvSpPr>
        <p:spPr>
          <a:xfrm>
            <a:off x="-50" y="2147600"/>
            <a:ext cx="9144000" cy="2448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67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pic>
        <p:nvPicPr>
          <p:cNvPr id="802" name="Google Shape;8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03" name="Google Shape;803;p67"/>
          <p:cNvGraphicFramePr/>
          <p:nvPr/>
        </p:nvGraphicFramePr>
        <p:xfrm>
          <a:off x="329350" y="256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{76B444FD-9E49-43CB-AAA3-5F489713A355}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1.0</a:t>
                      </a:r>
                      <a:endParaRPr b="1" sz="3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2.0</a:t>
                      </a:r>
                      <a:endParaRPr b="1" sz="3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3.0</a:t>
                      </a:r>
                      <a:endParaRPr b="1" sz="3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4.0</a:t>
                      </a:r>
                      <a:endParaRPr b="1" sz="3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7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5.0</a:t>
                      </a:r>
                      <a:endParaRPr b="1" sz="37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Introduction</a:t>
                      </a:r>
                      <a:endParaRPr sz="13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Relevant Data</a:t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EDA</a:t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67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Modeling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67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Results</a:t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67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67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04" name="Google Shape;804;p67"/>
          <p:cNvSpPr/>
          <p:nvPr/>
        </p:nvSpPr>
        <p:spPr>
          <a:xfrm flipH="1" rot="10800000">
            <a:off x="453950" y="3213963"/>
            <a:ext cx="715200" cy="51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05" name="Google Shape;805;p67"/>
          <p:cNvSpPr/>
          <p:nvPr/>
        </p:nvSpPr>
        <p:spPr>
          <a:xfrm flipH="1" rot="10800000">
            <a:off x="1909600" y="3213963"/>
            <a:ext cx="715200" cy="5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67"/>
          <p:cNvSpPr/>
          <p:nvPr/>
        </p:nvSpPr>
        <p:spPr>
          <a:xfrm flipH="1" rot="10800000">
            <a:off x="4820900" y="3213963"/>
            <a:ext cx="715200" cy="5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67"/>
          <p:cNvSpPr/>
          <p:nvPr/>
        </p:nvSpPr>
        <p:spPr>
          <a:xfrm flipH="1" rot="10800000">
            <a:off x="6221375" y="3213963"/>
            <a:ext cx="715200" cy="5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67"/>
          <p:cNvSpPr/>
          <p:nvPr/>
        </p:nvSpPr>
        <p:spPr>
          <a:xfrm flipH="1" rot="10800000">
            <a:off x="3373100" y="3213963"/>
            <a:ext cx="715200" cy="5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09" name="Google Shape;809;p67"/>
          <p:cNvGraphicFramePr/>
          <p:nvPr/>
        </p:nvGraphicFramePr>
        <p:xfrm>
          <a:off x="7364375" y="2511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{76B444FD-9E49-43CB-AAA3-5F489713A355}</a:tableStyleId>
              </a:tblPr>
              <a:tblGrid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7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6.0</a:t>
                      </a:r>
                      <a:endParaRPr b="1" sz="36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Conclusion</a:t>
                      </a:r>
                      <a:endParaRPr sz="13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10" name="Google Shape;810;p67"/>
          <p:cNvSpPr/>
          <p:nvPr/>
        </p:nvSpPr>
        <p:spPr>
          <a:xfrm flipH="1" rot="10800000">
            <a:off x="7486625" y="3213963"/>
            <a:ext cx="715200" cy="5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8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816" name="Google Shape;81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68"/>
          <p:cNvSpPr/>
          <p:nvPr/>
        </p:nvSpPr>
        <p:spPr>
          <a:xfrm>
            <a:off x="761725" y="2209050"/>
            <a:ext cx="3522900" cy="36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68"/>
          <p:cNvSpPr txBox="1"/>
          <p:nvPr/>
        </p:nvSpPr>
        <p:spPr>
          <a:xfrm>
            <a:off x="719525" y="2217900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9" name="Google Shape;819;p68"/>
          <p:cNvSpPr/>
          <p:nvPr/>
        </p:nvSpPr>
        <p:spPr>
          <a:xfrm>
            <a:off x="590225" y="2209050"/>
            <a:ext cx="361800" cy="362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78121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68"/>
          <p:cNvSpPr/>
          <p:nvPr/>
        </p:nvSpPr>
        <p:spPr>
          <a:xfrm>
            <a:off x="4208425" y="2209050"/>
            <a:ext cx="361800" cy="362700"/>
          </a:xfrm>
          <a:prstGeom prst="flowChartDelay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68"/>
          <p:cNvSpPr txBox="1"/>
          <p:nvPr/>
        </p:nvSpPr>
        <p:spPr>
          <a:xfrm>
            <a:off x="4148425" y="2217900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2" name="Google Shape;822;p68"/>
          <p:cNvSpPr txBox="1"/>
          <p:nvPr/>
        </p:nvSpPr>
        <p:spPr>
          <a:xfrm>
            <a:off x="620600" y="2128125"/>
            <a:ext cx="361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21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23" name="Google Shape;823;p68"/>
          <p:cNvSpPr txBox="1"/>
          <p:nvPr/>
        </p:nvSpPr>
        <p:spPr>
          <a:xfrm>
            <a:off x="1049500" y="2088900"/>
            <a:ext cx="3420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Summary of Findings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4" name="Google Shape;824;p68"/>
          <p:cNvSpPr/>
          <p:nvPr/>
        </p:nvSpPr>
        <p:spPr>
          <a:xfrm>
            <a:off x="761725" y="3300875"/>
            <a:ext cx="3522900" cy="36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68"/>
          <p:cNvSpPr txBox="1"/>
          <p:nvPr/>
        </p:nvSpPr>
        <p:spPr>
          <a:xfrm>
            <a:off x="719525" y="3309725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6" name="Google Shape;826;p68"/>
          <p:cNvSpPr/>
          <p:nvPr/>
        </p:nvSpPr>
        <p:spPr>
          <a:xfrm>
            <a:off x="590225" y="3300875"/>
            <a:ext cx="361800" cy="362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78121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68"/>
          <p:cNvSpPr/>
          <p:nvPr/>
        </p:nvSpPr>
        <p:spPr>
          <a:xfrm>
            <a:off x="4208425" y="3300875"/>
            <a:ext cx="361800" cy="362700"/>
          </a:xfrm>
          <a:prstGeom prst="flowChartDelay">
            <a:avLst/>
          </a:prstGeom>
          <a:solidFill>
            <a:schemeClr val="lt2"/>
          </a:solidFill>
          <a:ln cap="flat" cmpd="sng" w="19050">
            <a:solidFill>
              <a:srgbClr val="F78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68"/>
          <p:cNvSpPr txBox="1"/>
          <p:nvPr/>
        </p:nvSpPr>
        <p:spPr>
          <a:xfrm>
            <a:off x="4148425" y="3309725"/>
            <a:ext cx="1032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9" name="Google Shape;829;p68"/>
          <p:cNvSpPr txBox="1"/>
          <p:nvPr/>
        </p:nvSpPr>
        <p:spPr>
          <a:xfrm>
            <a:off x="590225" y="3200338"/>
            <a:ext cx="361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sz="21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30" name="Google Shape;830;p68"/>
          <p:cNvSpPr txBox="1"/>
          <p:nvPr/>
        </p:nvSpPr>
        <p:spPr>
          <a:xfrm>
            <a:off x="1049500" y="3180725"/>
            <a:ext cx="3420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Next Steps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r>
              <a:rPr lang="en"/>
              <a:t>- Social Determinants of Health</a:t>
            </a:r>
            <a:endParaRPr/>
          </a:p>
        </p:txBody>
      </p:sp>
      <p:sp>
        <p:nvSpPr>
          <p:cNvPr id="278" name="Google Shape;278;p24"/>
          <p:cNvSpPr txBox="1"/>
          <p:nvPr>
            <p:ph idx="4294967295" type="body"/>
          </p:nvPr>
        </p:nvSpPr>
        <p:spPr>
          <a:xfrm>
            <a:off x="-76050" y="1576400"/>
            <a:ext cx="5099100" cy="335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">
                <a:solidFill>
                  <a:schemeClr val="dk1"/>
                </a:solidFill>
              </a:rPr>
              <a:t>Social determinants of health: </a:t>
            </a:r>
            <a:endParaRPr b="1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>
                <a:solidFill>
                  <a:schemeClr val="dk1"/>
                </a:solidFill>
              </a:rPr>
              <a:t>The economic and social conditions which affect a person’s living environment and health status. 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>
                <a:solidFill>
                  <a:schemeClr val="dk1"/>
                </a:solidFill>
              </a:rPr>
              <a:t>Often the result of human interference or achievement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>
                <a:solidFill>
                  <a:schemeClr val="dk1"/>
                </a:solidFill>
              </a:rPr>
              <a:t>Examples: Residential Environment, Occupation, E</a:t>
            </a:r>
            <a:r>
              <a:rPr lang="en">
                <a:solidFill>
                  <a:schemeClr val="dk1"/>
                </a:solidFill>
              </a:rPr>
              <a:t>ducation</a:t>
            </a:r>
            <a:r>
              <a:rPr lang="en">
                <a:solidFill>
                  <a:schemeClr val="dk1"/>
                </a:solidFill>
              </a:rPr>
              <a:t>, and Income Levels 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79" name="Google Shape;2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900" y="1604125"/>
            <a:ext cx="4195699" cy="314677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4"/>
          <p:cNvSpPr txBox="1"/>
          <p:nvPr>
            <p:ph idx="4294967295" type="body"/>
          </p:nvPr>
        </p:nvSpPr>
        <p:spPr>
          <a:xfrm>
            <a:off x="6870950" y="4635400"/>
            <a:ext cx="3406200" cy="50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933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Kaiser Family Foundation (2018)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69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- </a:t>
            </a:r>
            <a:r>
              <a:rPr lang="en"/>
              <a:t>Summary of </a:t>
            </a:r>
            <a:r>
              <a:rPr lang="en"/>
              <a:t>Findings</a:t>
            </a:r>
            <a:endParaRPr/>
          </a:p>
        </p:txBody>
      </p:sp>
      <p:sp>
        <p:nvSpPr>
          <p:cNvPr id="836" name="Google Shape;836;p69"/>
          <p:cNvSpPr txBox="1"/>
          <p:nvPr>
            <p:ph idx="4294967295" type="body"/>
          </p:nvPr>
        </p:nvSpPr>
        <p:spPr>
          <a:xfrm>
            <a:off x="268275" y="1531100"/>
            <a:ext cx="8192100" cy="114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•"/>
            </a:pPr>
            <a:r>
              <a:rPr b="1" lang="en" sz="1600">
                <a:solidFill>
                  <a:schemeClr val="dk1"/>
                </a:solidFill>
              </a:rPr>
              <a:t>Some social deterministic features had a slight positive correlation with Covid-19 cases and deaths</a:t>
            </a:r>
            <a:endParaRPr b="1" sz="16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•"/>
            </a:pPr>
            <a:r>
              <a:rPr lang="en">
                <a:solidFill>
                  <a:schemeClr val="dk1"/>
                </a:solidFill>
              </a:rPr>
              <a:t>These correlations did not produce significant differences when comparing the most advantaged and most disadvantaged groups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837" name="Google Shape;8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69"/>
          <p:cNvSpPr txBox="1"/>
          <p:nvPr>
            <p:ph idx="4294967295" type="body"/>
          </p:nvPr>
        </p:nvSpPr>
        <p:spPr>
          <a:xfrm>
            <a:off x="247349" y="2376575"/>
            <a:ext cx="8192100" cy="2699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•"/>
            </a:pPr>
            <a:r>
              <a:rPr b="1" lang="en" sz="1600">
                <a:solidFill>
                  <a:schemeClr val="dk1"/>
                </a:solidFill>
              </a:rPr>
              <a:t>While these determinants did not illustrate significant differences in Covid outcomes across all 3000+ counties, they bring harm to already disadvantaged communities </a:t>
            </a:r>
            <a:endParaRPr b="1" sz="16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•"/>
            </a:pPr>
            <a:r>
              <a:rPr lang="en">
                <a:solidFill>
                  <a:schemeClr val="dk1"/>
                </a:solidFill>
              </a:rPr>
              <a:t>More variability in Covid outcomes for disadvantaged groups compared to the most advantaged groups.</a:t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•"/>
            </a:pPr>
            <a:r>
              <a:rPr lang="en">
                <a:solidFill>
                  <a:schemeClr val="dk1"/>
                </a:solidFill>
              </a:rPr>
              <a:t>Hancock, GA, many negative determinants and high case and death rate</a:t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•"/>
            </a:pPr>
            <a:r>
              <a:rPr lang="en">
                <a:solidFill>
                  <a:schemeClr val="dk1"/>
                </a:solidFill>
              </a:rPr>
              <a:t>Work on education: This determinant has already displayed a slight (but not significant) relationship to Covid outcome, we must ensure that education achievement does not deteriorate due to a lack of resources to learn.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0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- </a:t>
            </a:r>
            <a:r>
              <a:rPr lang="en"/>
              <a:t>Next Steps</a:t>
            </a:r>
            <a:endParaRPr/>
          </a:p>
        </p:txBody>
      </p:sp>
      <p:sp>
        <p:nvSpPr>
          <p:cNvPr id="844" name="Google Shape;844;p70"/>
          <p:cNvSpPr txBox="1"/>
          <p:nvPr>
            <p:ph idx="4294967295" type="body"/>
          </p:nvPr>
        </p:nvSpPr>
        <p:spPr>
          <a:xfrm>
            <a:off x="510250" y="1834425"/>
            <a:ext cx="7691700" cy="1490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" sz="2000">
                <a:solidFill>
                  <a:schemeClr val="dk1"/>
                </a:solidFill>
              </a:rPr>
              <a:t>Effects of Second Wave</a:t>
            </a:r>
            <a:endParaRPr b="1" sz="20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My data is from March-September 7, 2020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Work with the most recent data when it becomes available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May also add more clarity within the models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Information on hospitalization rate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845" name="Google Shape;84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70"/>
          <p:cNvSpPr txBox="1"/>
          <p:nvPr>
            <p:ph idx="4294967295" type="body"/>
          </p:nvPr>
        </p:nvSpPr>
        <p:spPr>
          <a:xfrm>
            <a:off x="510250" y="3011150"/>
            <a:ext cx="7691700" cy="1549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" sz="2000">
                <a:solidFill>
                  <a:schemeClr val="dk1"/>
                </a:solidFill>
              </a:rPr>
              <a:t>How does policy affect outcomes?</a:t>
            </a:r>
            <a:endParaRPr b="1" sz="20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Observe how demographically similar cities fare during a pandemic as a result of policy intervention (or lack thereof)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1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852" name="Google Shape;852;p71"/>
          <p:cNvSpPr txBox="1"/>
          <p:nvPr>
            <p:ph idx="4294967295" type="body"/>
          </p:nvPr>
        </p:nvSpPr>
        <p:spPr>
          <a:xfrm>
            <a:off x="510250" y="1682025"/>
            <a:ext cx="7691700" cy="2699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933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This project illustrated how several non-biological social determinants relate to Covid-19 confirmed cases and deaths.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933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It determined that while factors such as education and having health insurance are not strongly directly related to Covid outcomes nationwide, they may still work to harm already vulnerable populations.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853" name="Google Shape;85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72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859" name="Google Shape;859;p72"/>
          <p:cNvSpPr txBox="1"/>
          <p:nvPr>
            <p:ph idx="4294967295" type="body"/>
          </p:nvPr>
        </p:nvSpPr>
        <p:spPr>
          <a:xfrm>
            <a:off x="304800" y="1663475"/>
            <a:ext cx="9144000" cy="2699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“American Hospital Directory: Hospital Statistics by State.” American Hospital Directory, 29May 2020. Web. Retrieved 20 Sep 2020. </a:t>
            </a:r>
            <a:endParaRPr sz="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&lt;https://www.ahd.com/state_statistics.html&gt;.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“Certain Medical Conditions and Risk for Severe Covid-19 Illness.” CDC.gov, U.S. Department of Health &amp; Human Services, 11 Sep 2020. </a:t>
            </a:r>
            <a:endParaRPr sz="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Web. Retrieved 26 Sep 2020. </a:t>
            </a:r>
            <a:endParaRPr sz="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&lt;https://www.cdc.gov/coronavirus/2019-ncov/need-extra-precautions/people-with-medical-conditions.html&gt;.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“County-level Data Sets.” Economic Research Service, United States Department of Agriculture. 13 May 2020. Web. Retrieved 26 Sep 2020.</a:t>
            </a:r>
            <a:endParaRPr sz="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&lt;https://www.ers.usda.gov/data-products/county-level-data-sets/&gt;.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“COVID-19 United States Cases by County.” JHU.edu, 26 Sep 2020. Web. Retrieved 26 Sep 2020. &lt;https://coronavirus.jhu.edu/us-map&gt;.</a:t>
            </a:r>
            <a:endParaRPr sz="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“Health Care Maps—Health Insurance” CDC.gov, U.S. Department of Health &amp; Human Services, 14 Nov 2020. Web. Retrieved 26 Nov </a:t>
            </a:r>
            <a:endParaRPr sz="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2020. &lt;https://www.cdc.gov/dhdsp/maps/sd_insurance.htm&gt;.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“Johns Hopkins COVID-19 Case Tracker.” DataWorld.com, 7 Sep 2020. Web. Retrieved 7 Sep 2020. </a:t>
            </a:r>
            <a:endParaRPr sz="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&lt;https://data.world/associatedpress/johns-hopkins-coronavirus-case-tracker&gt;.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“Personal Income by County, Metro, and Other Areas.” Bureau of Economic Analysis, United States Department of Commerce, 14 Nov 2019. </a:t>
            </a:r>
            <a:endParaRPr sz="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Web. Retrieved 20 Sep 2020. &lt;https://www.bea.gov/data/income-saving/personal-income-county-metro-and-other-areas&gt;.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“Socioenvironmental Maps—High School Education” CDC.gov, U.S. Department of Health &amp; Human Services, 14 Nov 2020. Web. Retrieved 26 </a:t>
            </a:r>
            <a:endParaRPr sz="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Nov 2020. &lt;https://www.cdc.gov/dhdsp/maps/sd_high_school.htm&gt;.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“Socioenvironmental Maps—Poverty” CDC.gov, U.S. Department of Health &amp; Human Services, 14 Nov 2020. Web. Retrieved 26 Nov 2020.</a:t>
            </a:r>
            <a:endParaRPr sz="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&lt;https://www.cdc.gov/dhdsp/maps/sd_poverty.htm&gt;.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“Socioenvironmental Maps—Unemployment” CDC.gov, U.S. Department of Health &amp; Human Services, 14 Nov 2020. Web. Retrieved 26 Nov 2020.</a:t>
            </a:r>
            <a:endParaRPr sz="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&lt;https://www.cdc.gov/dhdsp/maps/sd_unemployment.htm&gt;.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“United States - Owner Occupied Housing Unit Rate.” IndexMundi.com, 2019. Web. Retrieved 25 Nov 2020. </a:t>
            </a:r>
            <a:endParaRPr sz="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&lt;https://www.indexmundi.com/facts/united-states/quick-facts/all-states/homeownership-rate&gt;.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“United States - Population 65 Years and Over, Percent by State.” IndexMundi.com, 2019. Web. Retrieved 26 Sep 2020.</a:t>
            </a:r>
            <a:endParaRPr sz="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&lt;https://www.indexmundi.com/facts/united-states/quick-facts/all-states/percent-of-population-65-and-over#table&gt;.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“United States - Population Female, Percent by State.” IndexMundi.com, 2019. Web. Retrieved 25 Nov 2020.</a:t>
            </a:r>
            <a:endParaRPr sz="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&lt;https://www.indexmundi.com/facts/united-states/quick-facts/all-states/female-population-percentage#table&gt;.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“What Is a FIPS Code? County-Level Charts in Python.” Medium.com, 1 May 2018. Web. Retrieved 7 Sep 2020. </a:t>
            </a:r>
            <a:endParaRPr sz="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&lt;medium.com/plotly/what-is-a-fips-code-county-level-charts-in-python-4eff383a4cf6&gt;.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</a:endParaRPr>
          </a:p>
        </p:txBody>
      </p:sp>
      <p:pic>
        <p:nvPicPr>
          <p:cNvPr id="860" name="Google Shape;86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73"/>
          <p:cNvSpPr/>
          <p:nvPr/>
        </p:nvSpPr>
        <p:spPr>
          <a:xfrm>
            <a:off x="-50" y="2147600"/>
            <a:ext cx="9144000" cy="2448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6" name="Google Shape;86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67" name="Google Shape;867;p73"/>
          <p:cNvGraphicFramePr/>
          <p:nvPr/>
        </p:nvGraphicFramePr>
        <p:xfrm>
          <a:off x="283950" y="291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{76B444FD-9E49-43CB-AAA3-5F489713A355}</a:tableStyleId>
              </a:tblPr>
              <a:tblGrid>
                <a:gridCol w="5652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Open Discussion</a:t>
                      </a:r>
                      <a:endParaRPr b="1" sz="43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r>
              <a:rPr lang="en"/>
              <a:t>- Related Work</a:t>
            </a:r>
            <a:endParaRPr/>
          </a:p>
        </p:txBody>
      </p:sp>
      <p:pic>
        <p:nvPicPr>
          <p:cNvPr id="287" name="Google Shape;2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0" y="2086765"/>
            <a:ext cx="2444650" cy="1895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8450" y="2125075"/>
            <a:ext cx="2444627" cy="18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8825" y="2079551"/>
            <a:ext cx="2444650" cy="189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32125" y="2201275"/>
            <a:ext cx="2191050" cy="16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5"/>
          <p:cNvSpPr txBox="1"/>
          <p:nvPr/>
        </p:nvSpPr>
        <p:spPr>
          <a:xfrm>
            <a:off x="199600" y="1518400"/>
            <a:ext cx="55332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CDC Social Determinants of Health:</a:t>
            </a:r>
            <a:endParaRPr b="1"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3" name="Google Shape;293;p25"/>
          <p:cNvSpPr txBox="1"/>
          <p:nvPr/>
        </p:nvSpPr>
        <p:spPr>
          <a:xfrm>
            <a:off x="199600" y="4211575"/>
            <a:ext cx="7210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We can already start to see certain patterns</a:t>
            </a:r>
            <a:endParaRPr sz="1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But how do these trends interact with the Covid-19 pandemic?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r>
              <a:rPr lang="en"/>
              <a:t>- Related Work</a:t>
            </a:r>
            <a:endParaRPr/>
          </a:p>
        </p:txBody>
      </p:sp>
      <p:pic>
        <p:nvPicPr>
          <p:cNvPr id="299" name="Google Shape;2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936975"/>
            <a:ext cx="5893172" cy="28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6"/>
          <p:cNvSpPr txBox="1"/>
          <p:nvPr/>
        </p:nvSpPr>
        <p:spPr>
          <a:xfrm>
            <a:off x="199600" y="1518400"/>
            <a:ext cx="68862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Johns Hopkins University’s (JHU) COVID-19 Dashboard</a:t>
            </a:r>
            <a:endParaRPr b="1"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2" name="Google Shape;302;p26"/>
          <p:cNvSpPr txBox="1"/>
          <p:nvPr/>
        </p:nvSpPr>
        <p:spPr>
          <a:xfrm>
            <a:off x="6540275" y="1946500"/>
            <a:ext cx="2460900" cy="30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Updated once a day (this is from 11/30)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Total Cases Per County 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 will graph per 1,000 by county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 will also graph deaths per 1,000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Is this </a:t>
            </a: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influenced</a:t>
            </a: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by any social determinants?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7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r>
              <a:rPr lang="en"/>
              <a:t>- Main </a:t>
            </a:r>
            <a:r>
              <a:rPr lang="en"/>
              <a:t>Research</a:t>
            </a:r>
            <a:r>
              <a:rPr lang="en"/>
              <a:t> Question</a:t>
            </a:r>
            <a:endParaRPr/>
          </a:p>
        </p:txBody>
      </p:sp>
      <p:sp>
        <p:nvSpPr>
          <p:cNvPr id="308" name="Google Shape;308;p27"/>
          <p:cNvSpPr txBox="1"/>
          <p:nvPr>
            <p:ph idx="4294967295" type="body"/>
          </p:nvPr>
        </p:nvSpPr>
        <p:spPr>
          <a:xfrm>
            <a:off x="-287900" y="2313225"/>
            <a:ext cx="9599400" cy="119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33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What, if any, are the socially deterministic drivers of Covid prevalence and mortality? </a:t>
            </a:r>
            <a:endParaRPr b="1"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09" name="Google Shape;3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7"/>
          <p:cNvSpPr txBox="1"/>
          <p:nvPr>
            <p:ph idx="4294967295" type="body"/>
          </p:nvPr>
        </p:nvSpPr>
        <p:spPr>
          <a:xfrm>
            <a:off x="575950" y="3125800"/>
            <a:ext cx="7871700" cy="1251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933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How do these drivers affect Covid infection and death rates?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933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"/>
          <p:cNvSpPr/>
          <p:nvPr/>
        </p:nvSpPr>
        <p:spPr>
          <a:xfrm>
            <a:off x="-50" y="2147600"/>
            <a:ext cx="9144000" cy="2448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8"/>
          <p:cNvSpPr txBox="1"/>
          <p:nvPr>
            <p:ph type="title"/>
          </p:nvPr>
        </p:nvSpPr>
        <p:spPr>
          <a:xfrm>
            <a:off x="510241" y="564921"/>
            <a:ext cx="7210500" cy="81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pic>
        <p:nvPicPr>
          <p:cNvPr id="317" name="Google Shape;3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25" y="564923"/>
            <a:ext cx="635755" cy="810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8" name="Google Shape;318;p28"/>
          <p:cNvGraphicFramePr/>
          <p:nvPr/>
        </p:nvGraphicFramePr>
        <p:xfrm>
          <a:off x="329350" y="256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{76B444FD-9E49-43CB-AAA3-5F489713A355}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1.0</a:t>
                      </a:r>
                      <a:endParaRPr b="1" sz="3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7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2.0</a:t>
                      </a:r>
                      <a:endParaRPr b="1" sz="36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3.0</a:t>
                      </a:r>
                      <a:endParaRPr b="1" sz="3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4.0</a:t>
                      </a:r>
                      <a:endParaRPr b="1" sz="3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7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5.0</a:t>
                      </a:r>
                      <a:endParaRPr b="1" sz="37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Introduction</a:t>
                      </a:r>
                      <a:endParaRPr sz="13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Relevant Data</a:t>
                      </a:r>
                      <a:endParaRPr sz="13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EDA</a:t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67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Modeling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67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Results</a:t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67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67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9" name="Google Shape;319;p28"/>
          <p:cNvSpPr/>
          <p:nvPr/>
        </p:nvSpPr>
        <p:spPr>
          <a:xfrm flipH="1" rot="10800000">
            <a:off x="453950" y="3213963"/>
            <a:ext cx="715200" cy="51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0" name="Google Shape;320;p28"/>
          <p:cNvSpPr/>
          <p:nvPr/>
        </p:nvSpPr>
        <p:spPr>
          <a:xfrm flipH="1" rot="10800000">
            <a:off x="1909600" y="3213963"/>
            <a:ext cx="715200" cy="5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8"/>
          <p:cNvSpPr/>
          <p:nvPr/>
        </p:nvSpPr>
        <p:spPr>
          <a:xfrm flipH="1" rot="10800000">
            <a:off x="4820900" y="3213963"/>
            <a:ext cx="715200" cy="5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8"/>
          <p:cNvSpPr/>
          <p:nvPr/>
        </p:nvSpPr>
        <p:spPr>
          <a:xfrm flipH="1" rot="10800000">
            <a:off x="6221375" y="3213963"/>
            <a:ext cx="715200" cy="5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8"/>
          <p:cNvSpPr/>
          <p:nvPr/>
        </p:nvSpPr>
        <p:spPr>
          <a:xfrm flipH="1" rot="10800000">
            <a:off x="3373100" y="3213963"/>
            <a:ext cx="715200" cy="5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24" name="Google Shape;324;p28"/>
          <p:cNvGraphicFramePr/>
          <p:nvPr/>
        </p:nvGraphicFramePr>
        <p:xfrm>
          <a:off x="7364375" y="2511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{76B444FD-9E49-43CB-AAA3-5F489713A355}</a:tableStyleId>
              </a:tblPr>
              <a:tblGrid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7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6.0</a:t>
                      </a:r>
                      <a:endParaRPr b="1" sz="36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Conclusion</a:t>
                      </a:r>
                      <a:endParaRPr sz="13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933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5" name="Google Shape;325;p28"/>
          <p:cNvSpPr/>
          <p:nvPr/>
        </p:nvSpPr>
        <p:spPr>
          <a:xfrm flipH="1" rot="10800000">
            <a:off x="7486625" y="3213963"/>
            <a:ext cx="715200" cy="5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rlin">
  <a:themeElements>
    <a:clrScheme name="Berlin">
      <a:dk1>
        <a:srgbClr val="000000"/>
      </a:dk1>
      <a:lt1>
        <a:srgbClr val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